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87" r:id="rId3"/>
    <p:sldId id="256" r:id="rId4"/>
    <p:sldId id="283" r:id="rId5"/>
    <p:sldId id="269" r:id="rId6"/>
    <p:sldId id="271" r:id="rId7"/>
    <p:sldId id="290" r:id="rId8"/>
    <p:sldId id="273" r:id="rId9"/>
    <p:sldId id="259" r:id="rId10"/>
    <p:sldId id="258" r:id="rId11"/>
    <p:sldId id="270" r:id="rId12"/>
    <p:sldId id="264" r:id="rId13"/>
    <p:sldId id="265" r:id="rId14"/>
    <p:sldId id="266" r:id="rId15"/>
    <p:sldId id="274" r:id="rId16"/>
    <p:sldId id="280" r:id="rId17"/>
    <p:sldId id="281" r:id="rId18"/>
    <p:sldId id="257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C0"/>
    <a:srgbClr val="EF720B"/>
    <a:srgbClr val="D44738"/>
    <a:srgbClr val="D89102"/>
    <a:srgbClr val="F79B4F"/>
    <a:srgbClr val="CC0000"/>
    <a:srgbClr val="7BB0F1"/>
    <a:srgbClr val="309040"/>
    <a:srgbClr val="0DA8CD"/>
    <a:srgbClr val="FFB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100" d="100"/>
          <a:sy n="100" d="100"/>
        </p:scale>
        <p:origin x="-300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5710137795275596E-2"/>
          <c:y val="4.9960875984251973E-2"/>
          <c:w val="0.87118290598290526"/>
          <c:h val="0.8000782480314966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Sheet1!$A$2:$A$12</c:f>
              <c:strCache>
                <c:ptCount val="11"/>
                <c:pt idx="0">
                  <c:v>USA</c:v>
                </c:pt>
                <c:pt idx="1">
                  <c:v>Germany</c:v>
                </c:pt>
                <c:pt idx="2">
                  <c:v>Japan</c:v>
                </c:pt>
                <c:pt idx="3">
                  <c:v>Italy</c:v>
                </c:pt>
                <c:pt idx="4">
                  <c:v>Canada</c:v>
                </c:pt>
                <c:pt idx="5">
                  <c:v>Sweden</c:v>
                </c:pt>
                <c:pt idx="6">
                  <c:v>Russia</c:v>
                </c:pt>
                <c:pt idx="7">
                  <c:v>Poland</c:v>
                </c:pt>
                <c:pt idx="8">
                  <c:v>Brazil</c:v>
                </c:pt>
                <c:pt idx="9">
                  <c:v>Indonesia</c:v>
                </c:pt>
                <c:pt idx="10">
                  <c:v>Vietnam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21.3</c:v>
                </c:pt>
                <c:pt idx="1">
                  <c:v>8.6</c:v>
                </c:pt>
                <c:pt idx="2">
                  <c:v>7.4</c:v>
                </c:pt>
                <c:pt idx="3">
                  <c:v>5.2</c:v>
                </c:pt>
                <c:pt idx="4">
                  <c:v>0.7000000000000004</c:v>
                </c:pt>
                <c:pt idx="5">
                  <c:v>1.6</c:v>
                </c:pt>
                <c:pt idx="6">
                  <c:v>4.0999999999999996</c:v>
                </c:pt>
                <c:pt idx="7">
                  <c:v>2.6</c:v>
                </c:pt>
                <c:pt idx="8">
                  <c:v>20.8</c:v>
                </c:pt>
                <c:pt idx="9">
                  <c:v>3.9</c:v>
                </c:pt>
                <c:pt idx="10">
                  <c:v>2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cat>
            <c:strRef>
              <c:f>Sheet1!$A$2:$A$12</c:f>
              <c:strCache>
                <c:ptCount val="11"/>
                <c:pt idx="0">
                  <c:v>USA</c:v>
                </c:pt>
                <c:pt idx="1">
                  <c:v>Germany</c:v>
                </c:pt>
                <c:pt idx="2">
                  <c:v>Japan</c:v>
                </c:pt>
                <c:pt idx="3">
                  <c:v>Italy</c:v>
                </c:pt>
                <c:pt idx="4">
                  <c:v>Canada</c:v>
                </c:pt>
                <c:pt idx="5">
                  <c:v>Sweden</c:v>
                </c:pt>
                <c:pt idx="6">
                  <c:v>Russia</c:v>
                </c:pt>
                <c:pt idx="7">
                  <c:v>Poland</c:v>
                </c:pt>
                <c:pt idx="8">
                  <c:v>Brazil</c:v>
                </c:pt>
                <c:pt idx="9">
                  <c:v>Indonesia</c:v>
                </c:pt>
                <c:pt idx="10">
                  <c:v>Vietnam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4</c:v>
                </c:pt>
                <c:pt idx="1">
                  <c:v>6.5</c:v>
                </c:pt>
                <c:pt idx="2">
                  <c:v>3.8</c:v>
                </c:pt>
                <c:pt idx="3">
                  <c:v>5.0999999999999996</c:v>
                </c:pt>
                <c:pt idx="4">
                  <c:v>5.3</c:v>
                </c:pt>
                <c:pt idx="5">
                  <c:v>10.5</c:v>
                </c:pt>
                <c:pt idx="6">
                  <c:v>1.8</c:v>
                </c:pt>
                <c:pt idx="7">
                  <c:v>4.2</c:v>
                </c:pt>
                <c:pt idx="8">
                  <c:v>6.3</c:v>
                </c:pt>
                <c:pt idx="9">
                  <c:v>1.4</c:v>
                </c:pt>
                <c:pt idx="10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746112"/>
        <c:axId val="30747648"/>
      </c:barChart>
      <c:catAx>
        <c:axId val="30746112"/>
        <c:scaling>
          <c:orientation val="minMax"/>
        </c:scaling>
        <c:delete val="1"/>
        <c:axPos val="b"/>
        <c:majorTickMark val="out"/>
        <c:minorTickMark val="none"/>
        <c:tickLblPos val="nextTo"/>
        <c:crossAx val="30747648"/>
        <c:crosses val="autoZero"/>
        <c:auto val="1"/>
        <c:lblAlgn val="ctr"/>
        <c:lblOffset val="100"/>
        <c:noMultiLvlLbl val="0"/>
      </c:catAx>
      <c:valAx>
        <c:axId val="30747648"/>
        <c:scaling>
          <c:orientation val="minMax"/>
          <c:max val="2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vi-VN">
                <a:solidFill>
                  <a:schemeClr val="bg1"/>
                </a:solidFill>
              </a:defRPr>
            </a:pPr>
            <a:endParaRPr lang="vi-VN"/>
          </a:p>
        </c:txPr>
        <c:crossAx val="30746112"/>
        <c:crosses val="autoZero"/>
        <c:crossBetween val="between"/>
        <c:majorUnit val="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vi-VN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615910096514228E-2"/>
          <c:y val="6.558587598425196E-2"/>
          <c:w val="0.89117805980457798"/>
          <c:h val="0.794802165354330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Brazil</c:v>
                </c:pt>
                <c:pt idx="1">
                  <c:v>Vietnam</c:v>
                </c:pt>
                <c:pt idx="2">
                  <c:v>Colombia</c:v>
                </c:pt>
                <c:pt idx="3">
                  <c:v>Indonesia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2013/14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Brazil</c:v>
                </c:pt>
                <c:pt idx="1">
                  <c:v>Vietnam</c:v>
                </c:pt>
                <c:pt idx="2">
                  <c:v>Colombia</c:v>
                </c:pt>
                <c:pt idx="3">
                  <c:v>Indonesia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49</c:v>
                </c:pt>
                <c:pt idx="1">
                  <c:v>27</c:v>
                </c:pt>
                <c:pt idx="2">
                  <c:v>11</c:v>
                </c:pt>
                <c:pt idx="3">
                  <c:v>11.6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2017/18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Brazil</c:v>
                </c:pt>
                <c:pt idx="1">
                  <c:v>Vietnam</c:v>
                </c:pt>
                <c:pt idx="2">
                  <c:v>Colombia</c:v>
                </c:pt>
                <c:pt idx="3">
                  <c:v>Indonesia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61</c:v>
                </c:pt>
                <c:pt idx="1">
                  <c:v>30</c:v>
                </c:pt>
                <c:pt idx="2">
                  <c:v>13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587648"/>
        <c:axId val="66597632"/>
      </c:barChart>
      <c:catAx>
        <c:axId val="66587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vi-VN" i="1"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  <c:crossAx val="66597632"/>
        <c:crosses val="autoZero"/>
        <c:auto val="1"/>
        <c:lblAlgn val="ctr"/>
        <c:lblOffset val="100"/>
        <c:noMultiLvlLbl val="0"/>
      </c:catAx>
      <c:valAx>
        <c:axId val="66597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vi-VN"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  <c:crossAx val="66587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vi-V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153846153846423E-2"/>
          <c:y val="0.125"/>
          <c:w val="0.59470346254795059"/>
          <c:h val="0.8472222222222222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Thế giới</c:v>
                </c:pt>
                <c:pt idx="1">
                  <c:v>Việt Nam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90.7</c:v>
                </c:pt>
                <c:pt idx="1">
                  <c:v>19.3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i="1"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</c:legendEntry>
      <c:legendEntry>
        <c:idx val="1"/>
        <c:txPr>
          <a:bodyPr/>
          <a:lstStyle/>
          <a:p>
            <a:pPr>
              <a:defRPr i="1"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</c:legendEntry>
      <c:layout/>
      <c:overlay val="0"/>
      <c:txPr>
        <a:bodyPr/>
        <a:lstStyle/>
        <a:p>
          <a:pPr>
            <a:defRPr lang="vi-VN"/>
          </a:pPr>
          <a:endParaRPr lang="vi-VN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vi-VN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242935702199661E-2"/>
          <c:y val="3.5431088518755885E-2"/>
          <c:w val="0.96966314156796185"/>
          <c:h val="0.77909256235202262"/>
        </c:manualLayout>
      </c:layout>
      <c:bar3DChart>
        <c:barDir val="col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c:spPr>
          <c:invertIfNegative val="0"/>
          <c:cat>
            <c:strRef>
              <c:f>Sheet1!$A$2:$A$11</c:f>
              <c:strCache>
                <c:ptCount val="10"/>
                <c:pt idx="0">
                  <c:v>Vietnam</c:v>
                </c:pt>
                <c:pt idx="1">
                  <c:v>Brazil</c:v>
                </c:pt>
                <c:pt idx="2">
                  <c:v>CostaRica</c:v>
                </c:pt>
                <c:pt idx="3">
                  <c:v>Honduras</c:v>
                </c:pt>
                <c:pt idx="4">
                  <c:v>Peru</c:v>
                </c:pt>
                <c:pt idx="5">
                  <c:v>India</c:v>
                </c:pt>
                <c:pt idx="6">
                  <c:v>Uganda</c:v>
                </c:pt>
                <c:pt idx="7">
                  <c:v>Ethiopia</c:v>
                </c:pt>
                <c:pt idx="8">
                  <c:v>Colombia</c:v>
                </c:pt>
                <c:pt idx="9">
                  <c:v>Indonesia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4.01</c:v>
                </c:pt>
                <c:pt idx="1">
                  <c:v>2.42</c:v>
                </c:pt>
                <c:pt idx="2">
                  <c:v>1.9900000000000033</c:v>
                </c:pt>
                <c:pt idx="3">
                  <c:v>1.82</c:v>
                </c:pt>
                <c:pt idx="4">
                  <c:v>1.37</c:v>
                </c:pt>
                <c:pt idx="5">
                  <c:v>1.31</c:v>
                </c:pt>
                <c:pt idx="6">
                  <c:v>1.1499999999999966</c:v>
                </c:pt>
                <c:pt idx="7">
                  <c:v>1.01</c:v>
                </c:pt>
                <c:pt idx="8">
                  <c:v>0.93</c:v>
                </c:pt>
                <c:pt idx="9">
                  <c:v>0.71000000000000063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6882176"/>
        <c:axId val="66883968"/>
        <c:axId val="0"/>
      </c:bar3DChart>
      <c:catAx>
        <c:axId val="66882176"/>
        <c:scaling>
          <c:orientation val="minMax"/>
        </c:scaling>
        <c:delete val="1"/>
        <c:axPos val="b"/>
        <c:majorTickMark val="out"/>
        <c:minorTickMark val="none"/>
        <c:tickLblPos val="nextTo"/>
        <c:crossAx val="66883968"/>
        <c:crosses val="autoZero"/>
        <c:auto val="1"/>
        <c:lblAlgn val="ctr"/>
        <c:lblOffset val="100"/>
        <c:noMultiLvlLbl val="0"/>
      </c:catAx>
      <c:valAx>
        <c:axId val="66883968"/>
        <c:scaling>
          <c:orientation val="minMax"/>
          <c:max val="5"/>
        </c:scaling>
        <c:delete val="1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66882176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800">
          <a:ln>
            <a:solidFill>
              <a:schemeClr val="bg1"/>
            </a:solidFill>
          </a:ln>
        </a:defRPr>
      </a:pPr>
      <a:endParaRPr lang="vi-VN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533978881015853"/>
          <c:y val="5.3433678269049864E-2"/>
          <c:w val="0.85475519104972264"/>
          <c:h val="0.8143678935711586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Sheet1!$A$2:$A$13</c:f>
              <c:strCache>
                <c:ptCount val="12"/>
                <c:pt idx="0">
                  <c:v>T10</c:v>
                </c:pt>
                <c:pt idx="1">
                  <c:v>T11</c:v>
                </c:pt>
                <c:pt idx="2">
                  <c:v>T12</c:v>
                </c:pt>
                <c:pt idx="3">
                  <c:v>T1</c:v>
                </c:pt>
                <c:pt idx="4">
                  <c:v>T2</c:v>
                </c:pt>
                <c:pt idx="5">
                  <c:v>T3</c:v>
                </c:pt>
                <c:pt idx="6">
                  <c:v>T4</c:v>
                </c:pt>
                <c:pt idx="7">
                  <c:v>T5</c:v>
                </c:pt>
                <c:pt idx="8">
                  <c:v>T6</c:v>
                </c:pt>
                <c:pt idx="9">
                  <c:v>T7</c:v>
                </c:pt>
                <c:pt idx="10">
                  <c:v>T8</c:v>
                </c:pt>
                <c:pt idx="11">
                  <c:v>T9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6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Nội địa</c:v>
                </c:pt>
              </c:strCache>
            </c:strRef>
          </c:tx>
          <c:spPr>
            <a:ln>
              <a:solidFill>
                <a:srgbClr val="F79B4F"/>
              </a:solidFill>
            </a:ln>
          </c:spPr>
          <c:marker>
            <c:spPr>
              <a:solidFill>
                <a:srgbClr val="D89102"/>
              </a:solidFill>
              <a:ln>
                <a:solidFill>
                  <a:srgbClr val="F79B4F"/>
                </a:solidFill>
              </a:ln>
            </c:spPr>
          </c:marker>
          <c:dLbls>
            <c:dLbl>
              <c:idx val="0"/>
              <c:layout>
                <c:manualLayout>
                  <c:x val="-4.7048229422098971E-2"/>
                  <c:y val="-5.9375000000000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3429134851168311E-2"/>
                  <c:y val="4.6874999999999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885791919160256E-2"/>
                  <c:y val="-5.6314545818179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3429134851168338E-2"/>
                  <c:y val="3.750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0667323993029707E-2"/>
                  <c:y val="-6.0077480907548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7048229422098992E-2"/>
                  <c:y val="-3.750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885777670756427E-2"/>
                  <c:y val="-6.0077480907548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3429134851168338E-2"/>
                  <c:y val="-4.0624999999999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7048229422098992E-2"/>
                  <c:y val="3.750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1619587565702908E-2"/>
                  <c:y val="-3.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8857776707564325E-2"/>
                  <c:y val="3.750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7143209281980208E-2"/>
                  <c:y val="-4.0624999999999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vi-VN" sz="1100" b="1">
                    <a:solidFill>
                      <a:schemeClr val="bg1"/>
                    </a:solidFill>
                    <a:latin typeface="Constantia" pitchFamily="18" charset="0"/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T10</c:v>
                </c:pt>
                <c:pt idx="1">
                  <c:v>T11</c:v>
                </c:pt>
                <c:pt idx="2">
                  <c:v>T12</c:v>
                </c:pt>
                <c:pt idx="3">
                  <c:v>T1</c:v>
                </c:pt>
                <c:pt idx="4">
                  <c:v>T2</c:v>
                </c:pt>
                <c:pt idx="5">
                  <c:v>T3</c:v>
                </c:pt>
                <c:pt idx="6">
                  <c:v>T4</c:v>
                </c:pt>
                <c:pt idx="7">
                  <c:v>T5</c:v>
                </c:pt>
                <c:pt idx="8">
                  <c:v>T6</c:v>
                </c:pt>
                <c:pt idx="9">
                  <c:v>T7</c:v>
                </c:pt>
                <c:pt idx="10">
                  <c:v>T8</c:v>
                </c:pt>
                <c:pt idx="11">
                  <c:v>T9</c:v>
                </c:pt>
              </c:strCache>
            </c:strRef>
          </c:cat>
          <c:val>
            <c:numRef>
              <c:f>Sheet1!$C$2:$C$13</c:f>
              <c:numCache>
                <c:formatCode>#.##0</c:formatCode>
                <c:ptCount val="12"/>
                <c:pt idx="0">
                  <c:v>34800</c:v>
                </c:pt>
                <c:pt idx="1">
                  <c:v>30700</c:v>
                </c:pt>
                <c:pt idx="2">
                  <c:v>34700</c:v>
                </c:pt>
                <c:pt idx="3">
                  <c:v>34000</c:v>
                </c:pt>
                <c:pt idx="4">
                  <c:v>36700</c:v>
                </c:pt>
                <c:pt idx="5">
                  <c:v>40100</c:v>
                </c:pt>
                <c:pt idx="6">
                  <c:v>40800</c:v>
                </c:pt>
                <c:pt idx="7">
                  <c:v>40000</c:v>
                </c:pt>
                <c:pt idx="8">
                  <c:v>39400</c:v>
                </c:pt>
                <c:pt idx="9">
                  <c:v>40100</c:v>
                </c:pt>
                <c:pt idx="10">
                  <c:v>39400</c:v>
                </c:pt>
                <c:pt idx="11">
                  <c:v>39900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649536"/>
        <c:axId val="69651072"/>
      </c:lineChart>
      <c:catAx>
        <c:axId val="696495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vi-VN" sz="1200" i="1">
                <a:solidFill>
                  <a:schemeClr val="bg1"/>
                </a:solidFill>
              </a:defRPr>
            </a:pPr>
            <a:endParaRPr lang="vi-VN"/>
          </a:p>
        </c:txPr>
        <c:crossAx val="69651072"/>
        <c:crosses val="autoZero"/>
        <c:auto val="1"/>
        <c:lblAlgn val="ctr"/>
        <c:lblOffset val="100"/>
        <c:noMultiLvlLbl val="0"/>
      </c:catAx>
      <c:valAx>
        <c:axId val="69651072"/>
        <c:scaling>
          <c:orientation val="minMax"/>
          <c:max val="45000"/>
          <c:min val="2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vi-VN" sz="1600">
                <a:solidFill>
                  <a:schemeClr val="bg1"/>
                </a:solidFill>
              </a:defRPr>
            </a:pPr>
            <a:endParaRPr lang="vi-VN"/>
          </a:p>
        </c:txPr>
        <c:crossAx val="69649536"/>
        <c:crosses val="autoZero"/>
        <c:crossBetween val="between"/>
        <c:minorUnit val="10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vi-VN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33078431372549"/>
          <c:y val="9.8665954139137493E-2"/>
          <c:w val="0.84056356209150329"/>
          <c:h val="0.71757222438139667"/>
        </c:manualLayout>
      </c:layout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Quantity (000 bags)</c:v>
                </c:pt>
              </c:strCache>
            </c:strRef>
          </c:tx>
          <c:spPr>
            <a:ln>
              <a:solidFill>
                <a:srgbClr val="D89102"/>
              </a:solidFill>
            </a:ln>
          </c:spPr>
          <c:marker>
            <c:spPr>
              <a:solidFill>
                <a:srgbClr val="EF720B"/>
              </a:solidFill>
              <a:ln>
                <a:solidFill>
                  <a:srgbClr val="D89102"/>
                </a:solidFill>
              </a:ln>
            </c:spPr>
          </c:marker>
          <c:dLbls>
            <c:dLbl>
              <c:idx val="0"/>
              <c:layout>
                <c:manualLayout>
                  <c:x val="-4.5653758169934625E-2"/>
                  <c:y val="-7.8151314937168023E-2"/>
                </c:manualLayout>
              </c:layout>
              <c:tx>
                <c:rich>
                  <a:bodyPr/>
                  <a:lstStyle/>
                  <a:p>
                    <a:r>
                      <a:rPr lang="vi-VN" sz="1500">
                        <a:solidFill>
                          <a:srgbClr val="F79B4F"/>
                        </a:solidFill>
                      </a:rPr>
                      <a:t>398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6029411764705876E-2"/>
                  <c:y val="-9.0490996243036706E-2"/>
                </c:manualLayout>
              </c:layout>
              <c:tx>
                <c:rich>
                  <a:bodyPr/>
                  <a:lstStyle/>
                  <a:p>
                    <a:r>
                      <a:rPr lang="vi-VN" sz="1500">
                        <a:solidFill>
                          <a:srgbClr val="F79B4F"/>
                        </a:solidFill>
                      </a:rPr>
                      <a:t>465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3578431372549103E-2"/>
                  <c:y val="-6.58116336312994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6029411764705876E-2"/>
                  <c:y val="-7.8151314937168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980392156862757E-2"/>
                  <c:y val="-7.4038087835212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vi-VN" sz="1500">
                    <a:solidFill>
                      <a:srgbClr val="F79B4F"/>
                    </a:solidFill>
                  </a:defRPr>
                </a:pPr>
                <a:endParaRPr lang="vi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398</c:v>
                </c:pt>
                <c:pt idx="1">
                  <c:v>465</c:v>
                </c:pt>
                <c:pt idx="2">
                  <c:v>727</c:v>
                </c:pt>
                <c:pt idx="3">
                  <c:v>660</c:v>
                </c:pt>
                <c:pt idx="4">
                  <c:v>825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093440"/>
        <c:axId val="70111616"/>
      </c:lineChart>
      <c:catAx>
        <c:axId val="70093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vi-VN"/>
            </a:pPr>
            <a:endParaRPr lang="vi-VN"/>
          </a:p>
        </c:txPr>
        <c:crossAx val="70111616"/>
        <c:crosses val="autoZero"/>
        <c:auto val="1"/>
        <c:lblAlgn val="ctr"/>
        <c:lblOffset val="100"/>
        <c:noMultiLvlLbl val="0"/>
      </c:catAx>
      <c:valAx>
        <c:axId val="70111616"/>
        <c:scaling>
          <c:orientation val="minMax"/>
          <c:max val="1000"/>
          <c:min val="2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vi-VN" b="0"/>
            </a:pPr>
            <a:endParaRPr lang="vi-VN"/>
          </a:p>
        </c:txPr>
        <c:crossAx val="70093440"/>
        <c:crosses val="autoZero"/>
        <c:crossBetween val="between"/>
        <c:majorUnit val="200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  <a:latin typeface="Constantia" pitchFamily="18" charset="0"/>
        </a:defRPr>
      </a:pPr>
      <a:endParaRPr lang="vi-VN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vi-V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8805555555555593E-2"/>
          <c:w val="0.69869253968253964"/>
          <c:h val="0.9223888888888889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9BBB59"/>
              </a:solidFill>
              <a:ln>
                <a:solidFill>
                  <a:srgbClr val="9BBB59">
                    <a:lumMod val="60000"/>
                    <a:lumOff val="40000"/>
                  </a:srgbClr>
                </a:solidFill>
              </a:ln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cat>
            <c:strRef>
              <c:f>Sheet1!$A$2:$A$6</c:f>
              <c:strCache>
                <c:ptCount val="5"/>
                <c:pt idx="0">
                  <c:v>Cà phê</c:v>
                </c:pt>
                <c:pt idx="1">
                  <c:v>Hồ tiêu</c:v>
                </c:pt>
                <c:pt idx="2">
                  <c:v>Cơm dừa</c:v>
                </c:pt>
                <c:pt idx="3">
                  <c:v>Tinh bột sắn</c:v>
                </c:pt>
                <c:pt idx="4">
                  <c:v>Hạt điều</c:v>
                </c:pt>
              </c:strCache>
            </c:strRef>
          </c:cat>
          <c:val>
            <c:numRef>
              <c:f>Sheet1!$B$2:$B$6</c:f>
              <c:numCache>
                <c:formatCode>#,000</c:formatCode>
                <c:ptCount val="5"/>
                <c:pt idx="0">
                  <c:v>2962.06</c:v>
                </c:pt>
                <c:pt idx="1">
                  <c:v>15.72</c:v>
                </c:pt>
                <c:pt idx="2">
                  <c:v>1.58</c:v>
                </c:pt>
                <c:pt idx="3">
                  <c:v>48.56</c:v>
                </c:pt>
                <c:pt idx="4" formatCode="General">
                  <c:v>12.2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b="0"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</c:legendEntry>
      <c:legendEntry>
        <c:idx val="3"/>
        <c:txPr>
          <a:bodyPr/>
          <a:lstStyle/>
          <a:p>
            <a:pPr>
              <a:defRPr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</c:legendEntry>
      <c:legendEntry>
        <c:idx val="4"/>
        <c:txPr>
          <a:bodyPr/>
          <a:lstStyle/>
          <a:p>
            <a:pPr>
              <a:defRPr lang="vi-VN">
                <a:solidFill>
                  <a:schemeClr val="bg1"/>
                </a:solidFill>
                <a:latin typeface="Constantia" pitchFamily="18" charset="0"/>
              </a:defRPr>
            </a:pPr>
            <a:endParaRPr lang="vi-VN"/>
          </a:p>
        </c:txPr>
      </c:legendEntry>
      <c:layout/>
      <c:overlay val="0"/>
      <c:txPr>
        <a:bodyPr/>
        <a:lstStyle/>
        <a:p>
          <a:pPr>
            <a:defRPr lang="vi-VN"/>
          </a:pPr>
          <a:endParaRPr lang="vi-VN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vi-VN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0.20698</cdr:x>
      <cdr:y>0.56619</cdr:y>
    </cdr:from>
    <cdr:to>
      <cdr:x>0.26455</cdr:x>
      <cdr:y>0.64632</cdr:y>
    </cdr:to>
    <cdr:sp macro="" textlink="">
      <cdr:nvSpPr>
        <cdr:cNvPr id="6" name="TextBox 56"/>
        <cdr:cNvSpPr txBox="1"/>
      </cdr:nvSpPr>
      <cdr:spPr>
        <a:xfrm xmlns:a="http://schemas.openxmlformats.org/drawingml/2006/main">
          <a:off x="1499521" y="2174861"/>
          <a:ext cx="417102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accent3"/>
              </a:solidFill>
              <a:latin typeface="Constantia" pitchFamily="18" charset="0"/>
            </a:rPr>
            <a:t>6.5</a:t>
          </a:r>
          <a:endParaRPr lang="vi-VN" sz="1400" b="1" dirty="0">
            <a:solidFill>
              <a:schemeClr val="accent3"/>
            </a:solidFill>
            <a:latin typeface="Constantia" pitchFamily="18" charset="0"/>
          </a:endParaRPr>
        </a:p>
      </cdr:txBody>
    </cdr:sp>
  </cdr:relSizeAnchor>
  <cdr:relSizeAnchor xmlns:cdr="http://schemas.openxmlformats.org/drawingml/2006/chartDrawing">
    <cdr:from>
      <cdr:x>0.28556</cdr:x>
      <cdr:y>0.6381</cdr:y>
    </cdr:from>
    <cdr:to>
      <cdr:x>0.34269</cdr:x>
      <cdr:y>0.71823</cdr:y>
    </cdr:to>
    <cdr:sp macro="" textlink="">
      <cdr:nvSpPr>
        <cdr:cNvPr id="7" name="TextBox 56"/>
        <cdr:cNvSpPr txBox="1"/>
      </cdr:nvSpPr>
      <cdr:spPr>
        <a:xfrm xmlns:a="http://schemas.openxmlformats.org/drawingml/2006/main">
          <a:off x="2068857" y="2451086"/>
          <a:ext cx="41389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accent3"/>
              </a:solidFill>
              <a:latin typeface="Constantia" pitchFamily="18" charset="0"/>
            </a:rPr>
            <a:t>3.8</a:t>
          </a:r>
          <a:endParaRPr lang="vi-VN" sz="1400" b="1" dirty="0">
            <a:solidFill>
              <a:schemeClr val="accent3"/>
            </a:solidFill>
            <a:latin typeface="Constantia" pitchFamily="18" charset="0"/>
          </a:endParaRPr>
        </a:p>
      </cdr:txBody>
    </cdr:sp>
  </cdr:relSizeAnchor>
  <cdr:relSizeAnchor xmlns:cdr="http://schemas.openxmlformats.org/drawingml/2006/chartDrawing">
    <cdr:from>
      <cdr:x>0.60256</cdr:x>
      <cdr:y>0.719</cdr:y>
    </cdr:from>
    <cdr:to>
      <cdr:x>0.65747</cdr:x>
      <cdr:y>0.79913</cdr:y>
    </cdr:to>
    <cdr:sp macro="" textlink="">
      <cdr:nvSpPr>
        <cdr:cNvPr id="8" name="TextBox 52"/>
        <cdr:cNvSpPr txBox="1"/>
      </cdr:nvSpPr>
      <cdr:spPr>
        <a:xfrm xmlns:a="http://schemas.openxmlformats.org/drawingml/2006/main">
          <a:off x="4365391" y="2761840"/>
          <a:ext cx="39786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accent3"/>
              </a:solidFill>
              <a:latin typeface="Constantia" pitchFamily="18" charset="0"/>
            </a:rPr>
            <a:t>1.8</a:t>
          </a:r>
          <a:endParaRPr lang="vi-VN" sz="1400" b="1" dirty="0">
            <a:solidFill>
              <a:schemeClr val="accent3"/>
            </a:solidFill>
            <a:latin typeface="Constantia" pitchFamily="18" charset="0"/>
          </a:endParaRPr>
        </a:p>
      </cdr:txBody>
    </cdr:sp>
  </cdr:relSizeAnchor>
  <cdr:relSizeAnchor xmlns:cdr="http://schemas.openxmlformats.org/drawingml/2006/chartDrawing">
    <cdr:from>
      <cdr:x>0.66777</cdr:x>
      <cdr:y>0.63067</cdr:y>
    </cdr:from>
    <cdr:to>
      <cdr:x>0.7249</cdr:x>
      <cdr:y>0.71079</cdr:y>
    </cdr:to>
    <cdr:sp macro="" textlink="">
      <cdr:nvSpPr>
        <cdr:cNvPr id="9" name="TextBox 52"/>
        <cdr:cNvSpPr txBox="1"/>
      </cdr:nvSpPr>
      <cdr:spPr>
        <a:xfrm xmlns:a="http://schemas.openxmlformats.org/drawingml/2006/main">
          <a:off x="4837841" y="2422525"/>
          <a:ext cx="41389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accent3"/>
              </a:solidFill>
              <a:latin typeface="Constantia" pitchFamily="18" charset="0"/>
            </a:rPr>
            <a:t>4.2</a:t>
          </a:r>
          <a:endParaRPr lang="vi-VN" sz="1400" b="1" dirty="0">
            <a:solidFill>
              <a:schemeClr val="accent3"/>
            </a:solidFill>
            <a:latin typeface="Constantia" pitchFamily="18" charset="0"/>
          </a:endParaRPr>
        </a:p>
      </cdr:txBody>
    </cdr:sp>
  </cdr:relSizeAnchor>
  <cdr:relSizeAnchor xmlns:cdr="http://schemas.openxmlformats.org/drawingml/2006/chartDrawing">
    <cdr:from>
      <cdr:x>0.84131</cdr:x>
      <cdr:y>0.7249</cdr:y>
    </cdr:from>
    <cdr:to>
      <cdr:x>0.89601</cdr:x>
      <cdr:y>0.80502</cdr:y>
    </cdr:to>
    <cdr:sp macro="" textlink="">
      <cdr:nvSpPr>
        <cdr:cNvPr id="10" name="TextBox 52"/>
        <cdr:cNvSpPr txBox="1"/>
      </cdr:nvSpPr>
      <cdr:spPr>
        <a:xfrm xmlns:a="http://schemas.openxmlformats.org/drawingml/2006/main">
          <a:off x="6095141" y="2784475"/>
          <a:ext cx="396262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accent3"/>
              </a:solidFill>
              <a:latin typeface="Constantia" pitchFamily="18" charset="0"/>
            </a:rPr>
            <a:t>1.4</a:t>
          </a:r>
          <a:endParaRPr lang="vi-VN" sz="1400" b="1" dirty="0">
            <a:solidFill>
              <a:schemeClr val="accent3"/>
            </a:solidFill>
            <a:latin typeface="Constantia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0.22197</cdr:x>
      <cdr:y>0.80749</cdr:y>
    </cdr:from>
    <cdr:to>
      <cdr:x>0.25886</cdr:x>
      <cdr:y>0.99557</cdr:y>
    </cdr:to>
    <cdr:sp macro="" textlink="">
      <cdr:nvSpPr>
        <cdr:cNvPr id="2" name="TextBox 10"/>
        <cdr:cNvSpPr txBox="1"/>
      </cdr:nvSpPr>
      <cdr:spPr>
        <a:xfrm xmlns:a="http://schemas.openxmlformats.org/drawingml/2006/main" rot="18743294">
          <a:off x="1267235" y="4066064"/>
          <a:ext cx="87556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sz="1100" dirty="0" smtClean="0">
              <a:solidFill>
                <a:schemeClr val="bg1"/>
              </a:solidFill>
            </a:rPr>
            <a:t>Costa Rica</a:t>
          </a:r>
          <a:endParaRPr lang="vi-VN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0.31747</cdr:x>
      <cdr:y>0.80816</cdr:y>
    </cdr:from>
    <cdr:to>
      <cdr:x>0.35436</cdr:x>
      <cdr:y>0.97937</cdr:y>
    </cdr:to>
    <cdr:sp macro="" textlink="">
      <cdr:nvSpPr>
        <cdr:cNvPr id="3" name="TextBox 10"/>
        <cdr:cNvSpPr txBox="1"/>
      </cdr:nvSpPr>
      <cdr:spPr>
        <a:xfrm xmlns:a="http://schemas.openxmlformats.org/drawingml/2006/main" rot="18743294">
          <a:off x="1983813" y="4029906"/>
          <a:ext cx="797013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sz="1100" dirty="0" smtClean="0">
              <a:solidFill>
                <a:schemeClr val="bg1"/>
              </a:solidFill>
            </a:rPr>
            <a:t>Honduras</a:t>
          </a:r>
          <a:endParaRPr lang="vi-VN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0.42425</cdr:x>
      <cdr:y>0.81745</cdr:y>
    </cdr:from>
    <cdr:to>
      <cdr:x>0.46114</cdr:x>
      <cdr:y>0.92117</cdr:y>
    </cdr:to>
    <cdr:sp macro="" textlink="">
      <cdr:nvSpPr>
        <cdr:cNvPr id="4" name="TextBox 10"/>
        <cdr:cNvSpPr txBox="1"/>
      </cdr:nvSpPr>
      <cdr:spPr>
        <a:xfrm xmlns:a="http://schemas.openxmlformats.org/drawingml/2006/main" rot="18743294">
          <a:off x="2898208" y="3916066"/>
          <a:ext cx="482824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sz="1100" dirty="0" smtClean="0">
              <a:solidFill>
                <a:schemeClr val="bg1"/>
              </a:solidFill>
            </a:rPr>
            <a:t>Peru</a:t>
          </a:r>
          <a:endParaRPr lang="vi-VN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0.68814</cdr:x>
      <cdr:y>0.80861</cdr:y>
    </cdr:from>
    <cdr:to>
      <cdr:x>0.72503</cdr:x>
      <cdr:y>0.95812</cdr:y>
    </cdr:to>
    <cdr:sp macro="" textlink="">
      <cdr:nvSpPr>
        <cdr:cNvPr id="5" name="TextBox 10"/>
        <cdr:cNvSpPr txBox="1"/>
      </cdr:nvSpPr>
      <cdr:spPr>
        <a:xfrm xmlns:a="http://schemas.openxmlformats.org/drawingml/2006/main" rot="18743294">
          <a:off x="4663114" y="3981478"/>
          <a:ext cx="696024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sz="1100" dirty="0" smtClean="0">
              <a:solidFill>
                <a:schemeClr val="bg1"/>
              </a:solidFill>
            </a:rPr>
            <a:t>Ethiopia</a:t>
          </a:r>
          <a:endParaRPr lang="vi-VN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0.77144</cdr:x>
      <cdr:y>0.8087</cdr:y>
    </cdr:from>
    <cdr:to>
      <cdr:x>0.80833</cdr:x>
      <cdr:y>0.97681</cdr:y>
    </cdr:to>
    <cdr:sp macro="" textlink="">
      <cdr:nvSpPr>
        <cdr:cNvPr id="6" name="TextBox 10"/>
        <cdr:cNvSpPr txBox="1"/>
      </cdr:nvSpPr>
      <cdr:spPr>
        <a:xfrm xmlns:a="http://schemas.openxmlformats.org/drawingml/2006/main" rot="18743294">
          <a:off x="5210567" y="4025213"/>
          <a:ext cx="782587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sz="1100" dirty="0" smtClean="0">
              <a:solidFill>
                <a:schemeClr val="bg1"/>
              </a:solidFill>
            </a:rPr>
            <a:t>Colombia</a:t>
          </a:r>
          <a:endParaRPr lang="vi-VN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0.86339</cdr:x>
      <cdr:y>0.8097</cdr:y>
    </cdr:from>
    <cdr:to>
      <cdr:x>0.90028</cdr:x>
      <cdr:y>0.9809</cdr:y>
    </cdr:to>
    <cdr:sp macro="" textlink="">
      <cdr:nvSpPr>
        <cdr:cNvPr id="7" name="TextBox 10"/>
        <cdr:cNvSpPr txBox="1"/>
      </cdr:nvSpPr>
      <cdr:spPr>
        <a:xfrm xmlns:a="http://schemas.openxmlformats.org/drawingml/2006/main" rot="18743294">
          <a:off x="5855451" y="4037050"/>
          <a:ext cx="797013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sz="1100" dirty="0" smtClean="0">
              <a:solidFill>
                <a:schemeClr val="bg1"/>
              </a:solidFill>
            </a:rPr>
            <a:t>Indonesia</a:t>
          </a:r>
          <a:endParaRPr lang="vi-VN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0.14065</cdr:x>
      <cdr:y>0.36083</cdr:y>
    </cdr:from>
    <cdr:to>
      <cdr:x>0.21545</cdr:x>
      <cdr:y>0.42643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997483" y="1679755"/>
          <a:ext cx="530498" cy="3054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vi-VN" sz="1600" b="1" spc="-150" dirty="0" smtClean="0">
              <a:solidFill>
                <a:schemeClr val="bg1"/>
              </a:solidFill>
            </a:rPr>
            <a:t>24,5</a:t>
          </a:r>
          <a:endParaRPr lang="vi-VN" sz="1600" b="1" spc="-15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0.05262</cdr:x>
      <cdr:y>0.12575</cdr:y>
    </cdr:from>
    <cdr:to>
      <cdr:x>0.12742</cdr:x>
      <cdr:y>0.19136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73159" y="585420"/>
          <a:ext cx="530498" cy="3054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vi-VN" sz="1600" b="1" spc="-150" dirty="0" smtClean="0">
              <a:solidFill>
                <a:srgbClr val="FFC000"/>
              </a:solidFill>
            </a:rPr>
            <a:t>40,3</a:t>
          </a:r>
          <a:endParaRPr lang="vi-VN" sz="1600" b="1" spc="-150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0.23205</cdr:x>
      <cdr:y>0.42439</cdr:y>
    </cdr:from>
    <cdr:to>
      <cdr:x>0.29665</cdr:x>
      <cdr:y>0.48999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1645697" y="1975640"/>
          <a:ext cx="458115" cy="3054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vi-VN" sz="1400" b="1" dirty="0" smtClean="0">
              <a:solidFill>
                <a:schemeClr val="bg1"/>
              </a:solidFill>
            </a:rPr>
            <a:t>19,9</a:t>
          </a:r>
          <a:endParaRPr lang="vi-VN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0.31818</cdr:x>
      <cdr:y>0.46742</cdr:y>
    </cdr:from>
    <cdr:to>
      <cdr:x>0.38277</cdr:x>
      <cdr:y>0.53303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2256517" y="2175970"/>
          <a:ext cx="458115" cy="3054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vi-VN" sz="1400" b="1" dirty="0" smtClean="0">
              <a:solidFill>
                <a:schemeClr val="bg1"/>
              </a:solidFill>
            </a:rPr>
            <a:t>18,2</a:t>
          </a:r>
          <a:endParaRPr lang="vi-VN" sz="14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921DD-F82D-4A31-9F8D-42BA9DDDCB8E}" type="datetimeFigureOut">
              <a:rPr lang="vi-VN" smtClean="0"/>
              <a:pPr/>
              <a:t>24/12/2014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2A81E-81A2-4D10-9A3C-9FC68BC0DAC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018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1700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1700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1700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1700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2A81E-81A2-4D10-9A3C-9FC68BC0DAC6}" type="slidenum">
              <a:rPr lang="vi-VN" smtClean="0"/>
              <a:pPr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181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slideMaster" Target="../slideMasters/slideMaster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803345"/>
            <a:ext cx="8093365" cy="9162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8080555" cy="610820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FFB66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ww copy copy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9917"/>
            <a:ext cx="9144000" cy="5626100"/>
          </a:xfrm>
          <a:prstGeom prst="rect">
            <a:avLst/>
          </a:prstGeom>
        </p:spPr>
      </p:pic>
      <p:sp>
        <p:nvSpPr>
          <p:cNvPr id="6" name="Kombinationstegning 7"/>
          <p:cNvSpPr/>
          <p:nvPr userDrawn="1"/>
        </p:nvSpPr>
        <p:spPr bwMode="auto">
          <a:xfrm>
            <a:off x="-7937" y="4016376"/>
            <a:ext cx="9144002" cy="2666999"/>
          </a:xfrm>
          <a:custGeom>
            <a:avLst/>
            <a:gdLst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403600"/>
              <a:gd name="connsiteX1" fmla="*/ 5702300 w 9182100"/>
              <a:gd name="connsiteY1" fmla="*/ 1016000 h 3403600"/>
              <a:gd name="connsiteX2" fmla="*/ 9182100 w 9182100"/>
              <a:gd name="connsiteY2" fmla="*/ 609600 h 3403600"/>
              <a:gd name="connsiteX3" fmla="*/ 9182100 w 9182100"/>
              <a:gd name="connsiteY3" fmla="*/ 3403600 h 3403600"/>
              <a:gd name="connsiteX4" fmla="*/ 0 w 9182100"/>
              <a:gd name="connsiteY4" fmla="*/ 3136900 h 3403600"/>
              <a:gd name="connsiteX5" fmla="*/ 12700 w 9182100"/>
              <a:gd name="connsiteY5" fmla="*/ 0 h 3403600"/>
              <a:gd name="connsiteX0" fmla="*/ 12700 w 9182100"/>
              <a:gd name="connsiteY0" fmla="*/ 0 h 3429000"/>
              <a:gd name="connsiteX1" fmla="*/ 5702300 w 9182100"/>
              <a:gd name="connsiteY1" fmla="*/ 1016000 h 3429000"/>
              <a:gd name="connsiteX2" fmla="*/ 9182100 w 9182100"/>
              <a:gd name="connsiteY2" fmla="*/ 609600 h 3429000"/>
              <a:gd name="connsiteX3" fmla="*/ 9182100 w 9182100"/>
              <a:gd name="connsiteY3" fmla="*/ 3403600 h 3429000"/>
              <a:gd name="connsiteX4" fmla="*/ 0 w 9182100"/>
              <a:gd name="connsiteY4" fmla="*/ 3429000 h 3429000"/>
              <a:gd name="connsiteX5" fmla="*/ 12700 w 9182100"/>
              <a:gd name="connsiteY5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2100" h="3429000">
                <a:moveTo>
                  <a:pt x="12700" y="0"/>
                </a:moveTo>
                <a:cubicBezTo>
                  <a:pt x="1909233" y="338667"/>
                  <a:pt x="3894667" y="1011767"/>
                  <a:pt x="5702300" y="1016000"/>
                </a:cubicBezTo>
                <a:cubicBezTo>
                  <a:pt x="7509933" y="1020233"/>
                  <a:pt x="8022167" y="745067"/>
                  <a:pt x="9182100" y="609600"/>
                </a:cubicBezTo>
                <a:lnTo>
                  <a:pt x="9182100" y="3403600"/>
                </a:lnTo>
                <a:lnTo>
                  <a:pt x="0" y="3429000"/>
                </a:lnTo>
                <a:cubicBezTo>
                  <a:pt x="4233" y="2383367"/>
                  <a:pt x="8467" y="1045633"/>
                  <a:pt x="12700" y="0"/>
                </a:cubicBezTo>
                <a:close/>
              </a:path>
            </a:pathLst>
          </a:custGeom>
          <a:gradFill flip="none" rotWithShape="1">
            <a:gsLst>
              <a:gs pos="21000">
                <a:srgbClr val="7DC8DF"/>
              </a:gs>
              <a:gs pos="100000">
                <a:srgbClr val="6699FF"/>
              </a:gs>
            </a:gsLst>
            <a:lin ang="5400000" scaled="1"/>
            <a:tileRect/>
          </a:gra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lIns="91426" tIns="45713" rIns="91426" bIns="45713" anchor="ctr"/>
          <a:lstStyle/>
          <a:p>
            <a:pPr indent="-342847" algn="ctr" defTabSz="457129">
              <a:defRPr/>
            </a:pPr>
            <a:endParaRPr lang="da-DK" sz="1600" b="1" kern="0" noProof="1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7" name="Kombinationstegning 423"/>
          <p:cNvSpPr/>
          <p:nvPr userDrawn="1"/>
        </p:nvSpPr>
        <p:spPr>
          <a:xfrm>
            <a:off x="-1" y="4191001"/>
            <a:ext cx="9144001" cy="2666999"/>
          </a:xfrm>
          <a:custGeom>
            <a:avLst/>
            <a:gdLst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403600"/>
              <a:gd name="connsiteX1" fmla="*/ 5702300 w 9182100"/>
              <a:gd name="connsiteY1" fmla="*/ 1016000 h 3403600"/>
              <a:gd name="connsiteX2" fmla="*/ 9182100 w 9182100"/>
              <a:gd name="connsiteY2" fmla="*/ 609600 h 3403600"/>
              <a:gd name="connsiteX3" fmla="*/ 9182100 w 9182100"/>
              <a:gd name="connsiteY3" fmla="*/ 3403600 h 3403600"/>
              <a:gd name="connsiteX4" fmla="*/ 0 w 9182100"/>
              <a:gd name="connsiteY4" fmla="*/ 3136900 h 3403600"/>
              <a:gd name="connsiteX5" fmla="*/ 12700 w 9182100"/>
              <a:gd name="connsiteY5" fmla="*/ 0 h 3403600"/>
              <a:gd name="connsiteX0" fmla="*/ 12700 w 9182100"/>
              <a:gd name="connsiteY0" fmla="*/ 0 h 3429000"/>
              <a:gd name="connsiteX1" fmla="*/ 5702300 w 9182100"/>
              <a:gd name="connsiteY1" fmla="*/ 1016000 h 3429000"/>
              <a:gd name="connsiteX2" fmla="*/ 9182100 w 9182100"/>
              <a:gd name="connsiteY2" fmla="*/ 609600 h 3429000"/>
              <a:gd name="connsiteX3" fmla="*/ 9182100 w 9182100"/>
              <a:gd name="connsiteY3" fmla="*/ 3403600 h 3429000"/>
              <a:gd name="connsiteX4" fmla="*/ 0 w 9182100"/>
              <a:gd name="connsiteY4" fmla="*/ 3429000 h 3429000"/>
              <a:gd name="connsiteX5" fmla="*/ 12700 w 9182100"/>
              <a:gd name="connsiteY5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2100" h="3429000">
                <a:moveTo>
                  <a:pt x="12700" y="0"/>
                </a:moveTo>
                <a:cubicBezTo>
                  <a:pt x="1909233" y="338667"/>
                  <a:pt x="3894667" y="1011767"/>
                  <a:pt x="5702300" y="1016000"/>
                </a:cubicBezTo>
                <a:cubicBezTo>
                  <a:pt x="7509933" y="1020233"/>
                  <a:pt x="8022167" y="745067"/>
                  <a:pt x="9182100" y="609600"/>
                </a:cubicBezTo>
                <a:lnTo>
                  <a:pt x="9182100" y="3403600"/>
                </a:lnTo>
                <a:lnTo>
                  <a:pt x="0" y="3429000"/>
                </a:lnTo>
                <a:cubicBezTo>
                  <a:pt x="4233" y="2383367"/>
                  <a:pt x="8467" y="1045633"/>
                  <a:pt x="12700" y="0"/>
                </a:cubicBezTo>
                <a:close/>
              </a:path>
            </a:pathLst>
          </a:custGeom>
          <a:gradFill rotWithShape="1">
            <a:gsLst>
              <a:gs pos="0">
                <a:srgbClr val="002060"/>
              </a:gs>
              <a:gs pos="100000">
                <a:srgbClr val="1F88C8"/>
              </a:gs>
            </a:gsLst>
            <a:lin ang="16200000"/>
          </a:gra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lIns="91426" tIns="45713" rIns="91426" bIns="45713" anchor="ctr"/>
          <a:lstStyle/>
          <a:p>
            <a:pPr indent="-342847" algn="ctr" defTabSz="914257">
              <a:defRPr/>
            </a:pPr>
            <a:endParaRPr lang="da-DK" sz="1400" b="1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4951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2"/>
          <p:cNvSpPr>
            <a:spLocks noChangeArrowheads="1"/>
          </p:cNvSpPr>
          <p:nvPr userDrawn="1"/>
        </p:nvSpPr>
        <p:spPr bwMode="auto">
          <a:xfrm>
            <a:off x="0" y="13515"/>
            <a:ext cx="9144000" cy="121551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miter lim="800000"/>
            <a:headEnd/>
            <a:tailEnd/>
          </a:ln>
          <a:effectLst/>
        </p:spPr>
        <p:txBody>
          <a:bodyPr lIns="91426" tIns="45713" rIns="91426" bIns="45713" anchor="ctr"/>
          <a:lstStyle/>
          <a:p>
            <a:pPr indent="-342847" algn="ctr" defTabSz="457129">
              <a:buFont typeface="+mj-lt"/>
              <a:buAutoNum type="arabicPeriod"/>
              <a:defRPr/>
            </a:pPr>
            <a:endParaRPr lang="da-DK" sz="1600" b="1" kern="0" noProof="1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2298702"/>
            <a:ext cx="8229600" cy="3827463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77801" y="833438"/>
            <a:ext cx="4584700" cy="563562"/>
          </a:xfrm>
          <a:prstGeom prst="rect">
            <a:avLst/>
          </a:prstGeom>
        </p:spPr>
        <p:txBody>
          <a:bodyPr lIns="91426" tIns="45713" rIns="91426" bIns="45713"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11" name="Pladsholder til tekst 2"/>
          <p:cNvSpPr>
            <a:spLocks noGrp="1"/>
          </p:cNvSpPr>
          <p:nvPr>
            <p:ph type="body" idx="13"/>
          </p:nvPr>
        </p:nvSpPr>
        <p:spPr>
          <a:xfrm>
            <a:off x="177800" y="1447802"/>
            <a:ext cx="5369560" cy="441959"/>
          </a:xfrm>
          <a:prstGeom prst="rect">
            <a:avLst/>
          </a:prstGeom>
        </p:spPr>
        <p:txBody>
          <a:bodyPr lIns="91426" tIns="45713" rIns="91426" bIns="45713" anchor="b"/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129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6" indent="0">
              <a:buNone/>
              <a:defRPr sz="1600" b="1"/>
            </a:lvl4pPr>
            <a:lvl5pPr marL="1828516" indent="0">
              <a:buNone/>
              <a:defRPr sz="1600" b="1"/>
            </a:lvl5pPr>
            <a:lvl6pPr marL="2285644" indent="0">
              <a:buNone/>
              <a:defRPr sz="1600" b="1"/>
            </a:lvl6pPr>
            <a:lvl7pPr marL="2742773" indent="0">
              <a:buNone/>
              <a:defRPr sz="1600" b="1"/>
            </a:lvl7pPr>
            <a:lvl8pPr marL="3199902" indent="0">
              <a:buNone/>
              <a:defRPr sz="1600" b="1"/>
            </a:lvl8pPr>
            <a:lvl9pPr marL="3657031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7" name="Pladsholder til dato 3"/>
          <p:cNvSpPr>
            <a:spLocks noGrp="1"/>
          </p:cNvSpPr>
          <p:nvPr userDrawn="1">
            <p:ph type="dt" sz="half" idx="14"/>
          </p:nvPr>
        </p:nvSpPr>
        <p:spPr>
          <a:xfrm>
            <a:off x="457201" y="6356352"/>
            <a:ext cx="2914651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a-DK" dirty="0" smtClean="0">
                <a:ea typeface="ＭＳ Ｐゴシック" charset="-128"/>
              </a:rPr>
              <a:t>www.intimexnhatrang.com</a:t>
            </a:r>
            <a:endParaRPr lang="da-DK" dirty="0">
              <a:ea typeface="ＭＳ Ｐゴシック" charset="-128"/>
            </a:endParaRPr>
          </a:p>
        </p:txBody>
      </p:sp>
      <p:sp>
        <p:nvSpPr>
          <p:cNvPr id="8" name="Pladsholder til diasnummer 5"/>
          <p:cNvSpPr>
            <a:spLocks noGrp="1"/>
          </p:cNvSpPr>
          <p:nvPr userDrawn="1">
            <p:ph type="sldNum" sz="quarter" idx="15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a-DK">
                <a:ea typeface="ＭＳ Ｐゴシック" charset="-128"/>
              </a:rPr>
              <a:t>Your Logo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gray">
          <a:xfrm>
            <a:off x="519115" y="5864227"/>
            <a:ext cx="711993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563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Your own sub headline </a:t>
            </a:r>
            <a:r>
              <a:rPr lang="nb-NO" sz="2000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This is an example text. Go ahead and replace it with your own text.</a:t>
            </a:r>
          </a:p>
          <a:p>
            <a:pPr defTabSz="801563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FFFF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4" name="Rectangle 5"/>
          <p:cNvSpPr txBox="1">
            <a:spLocks noChangeArrowheads="1"/>
          </p:cNvSpPr>
          <p:nvPr userDrawn="1"/>
        </p:nvSpPr>
        <p:spPr bwMode="gray">
          <a:xfrm>
            <a:off x="519115" y="5110164"/>
            <a:ext cx="2673351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3" rIns="0" bIns="45713" anchor="ctr"/>
          <a:lstStyle/>
          <a:p>
            <a:pPr defTabSz="914257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Templates</a:t>
            </a:r>
          </a:p>
        </p:txBody>
      </p:sp>
      <p:pic>
        <p:nvPicPr>
          <p:cNvPr id="15" name="Picture 14" descr="www copy copy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035" y="1"/>
            <a:ext cx="1925965" cy="124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08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12"/>
          <p:cNvGrpSpPr>
            <a:grpSpLocks/>
          </p:cNvGrpSpPr>
          <p:nvPr userDrawn="1"/>
        </p:nvGrpSpPr>
        <p:grpSpPr bwMode="auto">
          <a:xfrm>
            <a:off x="0" y="0"/>
            <a:ext cx="9144000" cy="1970088"/>
            <a:chOff x="0" y="0"/>
            <a:chExt cx="9144000" cy="1970099"/>
          </a:xfrm>
        </p:grpSpPr>
        <p:sp>
          <p:nvSpPr>
            <p:cNvPr id="6" name="Rektangel 2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1970099"/>
            </a:xfrm>
            <a:prstGeom prst="rect">
              <a:avLst/>
            </a:prstGeom>
            <a:gradFill flip="none" rotWithShape="1">
              <a:gsLst>
                <a:gs pos="21000">
                  <a:srgbClr val="7DC8DF"/>
                </a:gs>
                <a:gs pos="100000">
                  <a:srgbClr val="6699FF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indent="-342847" algn="ctr" defTabSz="457129" fontAlgn="base">
                <a:spcBef>
                  <a:spcPct val="0"/>
                </a:spcBef>
                <a:spcAft>
                  <a:spcPct val="0"/>
                </a:spcAft>
                <a:buFont typeface="Calibri" pitchFamily="34" charset="0"/>
                <a:buAutoNum type="arabicPeriod"/>
                <a:defRPr/>
              </a:pPr>
              <a:endParaRPr lang="en-US" sz="1600" b="1" noProof="1">
                <a:solidFill>
                  <a:srgbClr val="FFFFFF"/>
                </a:solidFill>
                <a:latin typeface="Arial" pitchFamily="34" charset="0"/>
                <a:ea typeface="ＭＳ Ｐゴシック" charset="-128"/>
              </a:endParaRPr>
            </a:p>
          </p:txBody>
        </p:sp>
        <p:sp>
          <p:nvSpPr>
            <p:cNvPr id="7" name="Rektangel 3"/>
            <p:cNvSpPr>
              <a:spLocks noChangeArrowheads="1"/>
            </p:cNvSpPr>
            <p:nvPr userDrawn="1"/>
          </p:nvSpPr>
          <p:spPr bwMode="auto">
            <a:xfrm>
              <a:off x="0" y="1703398"/>
              <a:ext cx="9144000" cy="266701"/>
            </a:xfrm>
            <a:prstGeom prst="rect">
              <a:avLst/>
            </a:prstGeom>
            <a:gradFill rotWithShape="1">
              <a:gsLst>
                <a:gs pos="0">
                  <a:srgbClr val="002060"/>
                </a:gs>
                <a:gs pos="100000">
                  <a:srgbClr val="1F88C8"/>
                </a:gs>
              </a:gsLst>
              <a:lin ang="16200000"/>
            </a:gradFill>
            <a:ln w="9525">
              <a:solidFill>
                <a:srgbClr val="227088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indent="-342847" algn="ctr" defTabSz="914257" fontAlgn="base">
                <a:spcBef>
                  <a:spcPct val="0"/>
                </a:spcBef>
                <a:spcAft>
                  <a:spcPct val="0"/>
                </a:spcAft>
                <a:buFont typeface="Calibri" pitchFamily="34" charset="0"/>
                <a:buAutoNum type="arabicPeriod"/>
                <a:defRPr/>
              </a:pPr>
              <a:endParaRPr lang="en-US" sz="1400" b="1" noProof="1">
                <a:solidFill>
                  <a:srgbClr val="FFFFFF"/>
                </a:solidFill>
                <a:latin typeface="Arial" pitchFamily="34" charset="0"/>
                <a:ea typeface="ＭＳ Ｐゴシック" charset="-128"/>
              </a:endParaRPr>
            </a:p>
          </p:txBody>
        </p:sp>
      </p:grpSp>
      <p:sp>
        <p:nvSpPr>
          <p:cNvPr id="8" name="Pladsholder til indhold 2"/>
          <p:cNvSpPr>
            <a:spLocks noGrp="1"/>
          </p:cNvSpPr>
          <p:nvPr>
            <p:ph idx="1"/>
          </p:nvPr>
        </p:nvSpPr>
        <p:spPr>
          <a:xfrm>
            <a:off x="457200" y="2552702"/>
            <a:ext cx="8229600" cy="3573463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77801" y="515938"/>
            <a:ext cx="4584700" cy="563562"/>
          </a:xfrm>
          <a:prstGeom prst="rect">
            <a:avLst/>
          </a:prstGeom>
        </p:spPr>
        <p:txBody>
          <a:bodyPr lIns="91426" tIns="45713" rIns="91426" bIns="45713"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12" name="Pladsholder til tekst 2"/>
          <p:cNvSpPr>
            <a:spLocks noGrp="1"/>
          </p:cNvSpPr>
          <p:nvPr>
            <p:ph type="body" idx="13"/>
          </p:nvPr>
        </p:nvSpPr>
        <p:spPr>
          <a:xfrm>
            <a:off x="177801" y="1130301"/>
            <a:ext cx="6489700" cy="358774"/>
          </a:xfrm>
          <a:prstGeom prst="rect">
            <a:avLst/>
          </a:prstGeom>
        </p:spPr>
        <p:txBody>
          <a:bodyPr lIns="91426" tIns="45713" rIns="91426" bIns="45713"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129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6" indent="0">
              <a:buNone/>
              <a:defRPr sz="1600" b="1"/>
            </a:lvl4pPr>
            <a:lvl5pPr marL="1828516" indent="0">
              <a:buNone/>
              <a:defRPr sz="1600" b="1"/>
            </a:lvl5pPr>
            <a:lvl6pPr marL="2285644" indent="0">
              <a:buNone/>
              <a:defRPr sz="1600" b="1"/>
            </a:lvl6pPr>
            <a:lvl7pPr marL="2742773" indent="0">
              <a:buNone/>
              <a:defRPr sz="1600" b="1"/>
            </a:lvl7pPr>
            <a:lvl8pPr marL="3199902" indent="0">
              <a:buNone/>
              <a:defRPr sz="1600" b="1"/>
            </a:lvl8pPr>
            <a:lvl9pPr marL="3657031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9" name="Pladsholder til dato 3"/>
          <p:cNvSpPr>
            <a:spLocks noGrp="1"/>
          </p:cNvSpPr>
          <p:nvPr>
            <p:ph type="dt" sz="half" idx="1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a-DK">
                <a:ea typeface="ＭＳ Ｐゴシック" charset="-128"/>
              </a:rPr>
              <a:t>Your footnote</a:t>
            </a:r>
          </a:p>
        </p:txBody>
      </p:sp>
      <p:sp>
        <p:nvSpPr>
          <p:cNvPr id="10" name="Pladsholder til diasnummer 5"/>
          <p:cNvSpPr>
            <a:spLocks noGrp="1"/>
          </p:cNvSpPr>
          <p:nvPr>
            <p:ph type="sldNum" sz="quarter" idx="15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a-DK">
                <a:ea typeface="ＭＳ Ｐゴシック" charset="-128"/>
              </a:rPr>
              <a:t>Your Logo</a:t>
            </a:r>
          </a:p>
        </p:txBody>
      </p:sp>
    </p:spTree>
    <p:extLst>
      <p:ext uri="{BB962C8B-B14F-4D97-AF65-F5344CB8AC3E}">
        <p14:creationId xmlns:p14="http://schemas.microsoft.com/office/powerpoint/2010/main" val="1329633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networking_connection.mov">
            <a:hlinkClick r:id="" action="ppaction://media"/>
          </p:cNvPr>
          <p:cNvPicPr>
            <a:picLocks noChangeAspect="1"/>
          </p:cNvPicPr>
          <p:nvPr userDrawn="1"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>
            <a:lum bright="6000" contrast="4000"/>
          </a:blip>
          <a:stretch>
            <a:fillRect/>
          </a:stretch>
        </p:blipFill>
        <p:spPr>
          <a:xfrm>
            <a:off x="0" y="1386757"/>
            <a:ext cx="9681884" cy="5471243"/>
          </a:xfrm>
          <a:prstGeom prst="rect">
            <a:avLst/>
          </a:prstGeom>
        </p:spPr>
      </p:pic>
      <p:pic>
        <p:nvPicPr>
          <p:cNvPr id="10" name="white_b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81882" cy="7294989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75529" y="5335836"/>
            <a:ext cx="2457246" cy="388391"/>
          </a:xfrm>
          <a:prstGeom prst="rect">
            <a:avLst/>
          </a:prstGeom>
        </p:spPr>
        <p:txBody>
          <a:bodyPr lIns="52459" tIns="26230" rIns="52459" bIns="26230"/>
          <a:lstStyle>
            <a:lvl1pPr algn="r">
              <a:defRPr sz="5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24" y="5327079"/>
            <a:ext cx="1810602" cy="388391"/>
          </a:xfrm>
          <a:prstGeom prst="rect">
            <a:avLst/>
          </a:prstGeom>
        </p:spPr>
        <p:txBody>
          <a:bodyPr lIns="52459" tIns="26230" rIns="52459" bIns="26230"/>
          <a:lstStyle>
            <a:lvl1pPr algn="l">
              <a:defRPr sz="7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</a:pPr>
            <a:fld id="{81582BD6-FC20-4557-852B-8433F8572D30}" type="slidenum">
              <a:rPr lang="en-US" smtClean="0">
                <a:solidFill>
                  <a:srgbClr val="FFFFFF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ea typeface="ＭＳ Ｐゴシック" charset="-128"/>
            </a:endParaRPr>
          </a:p>
        </p:txBody>
      </p:sp>
      <p:pic>
        <p:nvPicPr>
          <p:cNvPr id="13" name="rt_up_corner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618" y="608394"/>
            <a:ext cx="2107826" cy="2117573"/>
          </a:xfrm>
          <a:prstGeom prst="rect">
            <a:avLst/>
          </a:prstGeom>
        </p:spPr>
      </p:pic>
      <p:pic>
        <p:nvPicPr>
          <p:cNvPr id="14" name="rt_lg_solid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425" y="1401220"/>
            <a:ext cx="1381687" cy="1388076"/>
          </a:xfrm>
          <a:prstGeom prst="rect">
            <a:avLst/>
          </a:prstGeom>
        </p:spPr>
      </p:pic>
      <p:pic>
        <p:nvPicPr>
          <p:cNvPr id="15" name="lft_medium_dark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7" y="1682119"/>
            <a:ext cx="771526" cy="775093"/>
          </a:xfrm>
          <a:prstGeom prst="rect">
            <a:avLst/>
          </a:prstGeom>
        </p:spPr>
      </p:pic>
      <p:pic>
        <p:nvPicPr>
          <p:cNvPr id="16" name="lft_lg_hollow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735" y="1671379"/>
            <a:ext cx="1331259" cy="1342443"/>
          </a:xfrm>
          <a:prstGeom prst="rect">
            <a:avLst/>
          </a:prstGeom>
        </p:spPr>
      </p:pic>
      <p:pic>
        <p:nvPicPr>
          <p:cNvPr id="17" name="lft_upper_hollow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09" y="1038510"/>
            <a:ext cx="1376737" cy="1377942"/>
          </a:xfrm>
          <a:prstGeom prst="rect">
            <a:avLst/>
          </a:prstGeom>
        </p:spPr>
      </p:pic>
      <p:pic>
        <p:nvPicPr>
          <p:cNvPr id="18" name="lft_upper_solid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75" y="640794"/>
            <a:ext cx="1764926" cy="1781490"/>
          </a:xfrm>
          <a:prstGeom prst="rect">
            <a:avLst/>
          </a:prstGeom>
        </p:spPr>
      </p:pic>
      <p:pic>
        <p:nvPicPr>
          <p:cNvPr id="19" name="rt_hollow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29" y="2085416"/>
            <a:ext cx="534525" cy="536997"/>
          </a:xfrm>
          <a:prstGeom prst="rect">
            <a:avLst/>
          </a:prstGeom>
        </p:spPr>
      </p:pic>
      <p:pic>
        <p:nvPicPr>
          <p:cNvPr id="20" name="mid_hollow_med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031" y="2441243"/>
            <a:ext cx="761440" cy="764961"/>
          </a:xfrm>
          <a:prstGeom prst="rect">
            <a:avLst/>
          </a:prstGeom>
        </p:spPr>
      </p:pic>
      <p:pic>
        <p:nvPicPr>
          <p:cNvPr id="21" name="rt_sml_dark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913" y="2373822"/>
            <a:ext cx="342905" cy="344491"/>
          </a:xfrm>
          <a:prstGeom prst="rect">
            <a:avLst/>
          </a:prstGeom>
        </p:spPr>
      </p:pic>
      <p:pic>
        <p:nvPicPr>
          <p:cNvPr id="22" name="rt_medium_solid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758" y="2020786"/>
            <a:ext cx="771524" cy="775092"/>
          </a:xfrm>
          <a:prstGeom prst="rect">
            <a:avLst/>
          </a:prstGeom>
        </p:spPr>
      </p:pic>
      <p:pic>
        <p:nvPicPr>
          <p:cNvPr id="23" name="lft_medium_solid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486" y="2222844"/>
            <a:ext cx="756398" cy="759896"/>
          </a:xfrm>
          <a:prstGeom prst="rect">
            <a:avLst/>
          </a:prstGeom>
        </p:spPr>
      </p:pic>
      <p:pic>
        <p:nvPicPr>
          <p:cNvPr id="24" name="rt_medium_dark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6" y="2245451"/>
            <a:ext cx="761435" cy="764956"/>
          </a:xfrm>
          <a:prstGeom prst="rect">
            <a:avLst/>
          </a:prstGeom>
        </p:spPr>
      </p:pic>
      <p:pic>
        <p:nvPicPr>
          <p:cNvPr id="25" name="lft_medium_solid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85" y="2106658"/>
            <a:ext cx="766482" cy="770027"/>
          </a:xfrm>
          <a:prstGeom prst="rect">
            <a:avLst/>
          </a:prstGeom>
        </p:spPr>
      </p:pic>
      <p:pic>
        <p:nvPicPr>
          <p:cNvPr id="26" name="rt_hollow_med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33" y="2614585"/>
            <a:ext cx="534516" cy="536988"/>
          </a:xfrm>
          <a:prstGeom prst="rect">
            <a:avLst/>
          </a:prstGeom>
        </p:spPr>
      </p:pic>
      <p:pic>
        <p:nvPicPr>
          <p:cNvPr id="27" name="rt_medium_solid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5" y="2708840"/>
            <a:ext cx="527619" cy="530058"/>
          </a:xfrm>
          <a:prstGeom prst="rect">
            <a:avLst/>
          </a:prstGeom>
        </p:spPr>
      </p:pic>
      <p:pic>
        <p:nvPicPr>
          <p:cNvPr id="28" name="lft_sml_dark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71" y="2214951"/>
            <a:ext cx="186578" cy="187441"/>
          </a:xfrm>
          <a:prstGeom prst="rect">
            <a:avLst/>
          </a:prstGeom>
        </p:spPr>
      </p:pic>
      <p:pic>
        <p:nvPicPr>
          <p:cNvPr id="29" name="rt_sml_dark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801" y="2199194"/>
            <a:ext cx="191621" cy="192507"/>
          </a:xfrm>
          <a:prstGeom prst="rect">
            <a:avLst/>
          </a:prstGeom>
        </p:spPr>
      </p:pic>
      <p:pic>
        <p:nvPicPr>
          <p:cNvPr id="30" name="lft_sml_dark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8" y="2563255"/>
            <a:ext cx="339844" cy="341416"/>
          </a:xfrm>
          <a:prstGeom prst="rect">
            <a:avLst/>
          </a:prstGeom>
        </p:spPr>
      </p:pic>
      <p:pic>
        <p:nvPicPr>
          <p:cNvPr id="31" name="lft_sml_solid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867" y="2767463"/>
            <a:ext cx="337858" cy="339421"/>
          </a:xfrm>
          <a:prstGeom prst="rect">
            <a:avLst/>
          </a:prstGeom>
        </p:spPr>
      </p:pic>
      <p:pic>
        <p:nvPicPr>
          <p:cNvPr id="32" name="rt_sml_solid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819" y="1941440"/>
            <a:ext cx="317684" cy="319153"/>
          </a:xfrm>
          <a:prstGeom prst="rect">
            <a:avLst/>
          </a:prstGeom>
        </p:spPr>
      </p:pic>
      <p:pic>
        <p:nvPicPr>
          <p:cNvPr id="33" name="lft_sml_solid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68" y="2130146"/>
            <a:ext cx="552169" cy="554722"/>
          </a:xfrm>
          <a:prstGeom prst="rect">
            <a:avLst/>
          </a:prstGeom>
        </p:spPr>
      </p:pic>
      <p:pic>
        <p:nvPicPr>
          <p:cNvPr id="34" name="left_sml_solid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7" y="2058467"/>
            <a:ext cx="315161" cy="316618"/>
          </a:xfrm>
          <a:prstGeom prst="rect">
            <a:avLst/>
          </a:prstGeom>
        </p:spPr>
      </p:pic>
      <p:pic>
        <p:nvPicPr>
          <p:cNvPr id="35" name="rt_hollow_sml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262" y="2190935"/>
            <a:ext cx="463929" cy="466074"/>
          </a:xfrm>
          <a:prstGeom prst="rect">
            <a:avLst/>
          </a:prstGeom>
        </p:spPr>
      </p:pic>
      <p:pic>
        <p:nvPicPr>
          <p:cNvPr id="36" name="lft_sml_hollow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84" y="2061177"/>
            <a:ext cx="458882" cy="461004"/>
          </a:xfrm>
          <a:prstGeom prst="rect">
            <a:avLst/>
          </a:prstGeom>
        </p:spPr>
      </p:pic>
      <p:pic>
        <p:nvPicPr>
          <p:cNvPr id="37" name="rt_lg_hollow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810" y="2166863"/>
            <a:ext cx="1338821" cy="1345012"/>
          </a:xfrm>
          <a:prstGeom prst="rect">
            <a:avLst/>
          </a:prstGeom>
        </p:spPr>
      </p:pic>
      <p:pic>
        <p:nvPicPr>
          <p:cNvPr id="38" name="rt_sml_hollow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923" y="2644782"/>
            <a:ext cx="181536" cy="182376"/>
          </a:xfrm>
          <a:prstGeom prst="rect">
            <a:avLst/>
          </a:prstGeom>
        </p:spPr>
      </p:pic>
      <p:pic>
        <p:nvPicPr>
          <p:cNvPr id="39" name="lg_top_bar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81882" cy="7294989"/>
          </a:xfrm>
          <a:prstGeom prst="rect">
            <a:avLst/>
          </a:prstGeom>
        </p:spPr>
      </p:pic>
      <p:sp>
        <p:nvSpPr>
          <p:cNvPr id="40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82706" y="967476"/>
            <a:ext cx="6078450" cy="5187548"/>
          </a:xfrm>
          <a:prstGeom prst="rect">
            <a:avLst/>
          </a:prstGeom>
        </p:spPr>
        <p:txBody>
          <a:bodyPr lIns="52459" tIns="26230" rIns="52459" bIns="26230">
            <a:normAutofit/>
          </a:bodyPr>
          <a:lstStyle>
            <a:lvl1pPr marL="0" indent="0" algn="l">
              <a:buNone/>
              <a:defRPr sz="900" b="0">
                <a:solidFill>
                  <a:schemeClr val="tx2"/>
                </a:solidFill>
              </a:defRPr>
            </a:lvl1pPr>
            <a:lvl2pPr marL="262296" indent="0" algn="ctr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  <a:br>
              <a:rPr lang="en-US" dirty="0" smtClean="0"/>
            </a:br>
            <a:r>
              <a:rPr lang="en-US" dirty="0" smtClean="0"/>
              <a:t>Second level</a:t>
            </a:r>
            <a:br>
              <a:rPr lang="en-US" dirty="0" smtClean="0"/>
            </a:br>
            <a:r>
              <a:rPr lang="en-US" dirty="0" smtClean="0"/>
              <a:t>Third level</a:t>
            </a:r>
            <a:br>
              <a:rPr lang="en-US" dirty="0" smtClean="0"/>
            </a:br>
            <a:r>
              <a:rPr lang="en-US" dirty="0" smtClean="0"/>
              <a:t>Fourth level</a:t>
            </a:r>
            <a:br>
              <a:rPr lang="en-US" dirty="0" smtClean="0"/>
            </a:br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1" name="Title"/>
          <p:cNvSpPr>
            <a:spLocks noGrp="1"/>
          </p:cNvSpPr>
          <p:nvPr>
            <p:ph type="ctrTitle"/>
          </p:nvPr>
        </p:nvSpPr>
        <p:spPr>
          <a:xfrm>
            <a:off x="582706" y="1644264"/>
            <a:ext cx="6078450" cy="567387"/>
          </a:xfrm>
          <a:prstGeom prst="rect">
            <a:avLst/>
          </a:prstGeom>
        </p:spPr>
        <p:txBody>
          <a:bodyPr lIns="52459" tIns="26230" rIns="52459" bIns="26230" anchor="b" anchorCtr="0"/>
          <a:lstStyle>
            <a:lvl1pPr algn="ctr"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786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9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4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6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</p:spPr>
        <p:txBody>
          <a:bodyPr lIns="91426" tIns="45713" rIns="91426" bIns="45713"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129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6" indent="0">
              <a:buNone/>
              <a:defRPr sz="1600" b="1"/>
            </a:lvl4pPr>
            <a:lvl5pPr marL="1828516" indent="0">
              <a:buNone/>
              <a:defRPr sz="1600" b="1"/>
            </a:lvl5pPr>
            <a:lvl6pPr marL="2285644" indent="0">
              <a:buNone/>
              <a:defRPr sz="1600" b="1"/>
            </a:lvl6pPr>
            <a:lvl7pPr marL="2742773" indent="0">
              <a:buNone/>
              <a:defRPr sz="1600" b="1"/>
            </a:lvl7pPr>
            <a:lvl8pPr marL="3199902" indent="0">
              <a:buNone/>
              <a:defRPr sz="1600" b="1"/>
            </a:lvl8pPr>
            <a:lvl9pPr marL="3657031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lIns="91426" tIns="45713" rIns="91426" bIns="45713"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129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6" indent="0">
              <a:buNone/>
              <a:defRPr sz="1600" b="1"/>
            </a:lvl4pPr>
            <a:lvl5pPr marL="1828516" indent="0">
              <a:buNone/>
              <a:defRPr sz="1600" b="1"/>
            </a:lvl5pPr>
            <a:lvl6pPr marL="2285644" indent="0">
              <a:buNone/>
              <a:defRPr sz="1600" b="1"/>
            </a:lvl6pPr>
            <a:lvl7pPr marL="2742773" indent="0">
              <a:buNone/>
              <a:defRPr sz="1600" b="1"/>
            </a:lvl7pPr>
            <a:lvl8pPr marL="3199902" indent="0">
              <a:buNone/>
              <a:defRPr sz="1600" b="1"/>
            </a:lvl8pPr>
            <a:lvl9pPr marL="3657031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E1214C2A-8C27-4E40-8DA1-488D350203AD}" type="datetime1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24-12-2014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591C4F11-C667-4DBB-9AEB-30944A877E1C}" type="slidenum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  <p:pic>
        <p:nvPicPr>
          <p:cNvPr id="10" name="Picture 9" descr="www copy copy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995" y="0"/>
            <a:ext cx="9148995" cy="627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225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1C0CA15C-7AC8-45FB-95A7-53A1895E1590}" type="datetime1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24-12-2014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16470AF8-ED16-43A4-8C07-2F99234B8D62}" type="slidenum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7" name="Kombinationstegning 7"/>
          <p:cNvSpPr/>
          <p:nvPr userDrawn="1"/>
        </p:nvSpPr>
        <p:spPr bwMode="auto">
          <a:xfrm>
            <a:off x="-7937" y="3254375"/>
            <a:ext cx="9144002" cy="3429000"/>
          </a:xfrm>
          <a:custGeom>
            <a:avLst/>
            <a:gdLst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403600"/>
              <a:gd name="connsiteX1" fmla="*/ 5702300 w 9182100"/>
              <a:gd name="connsiteY1" fmla="*/ 1016000 h 3403600"/>
              <a:gd name="connsiteX2" fmla="*/ 9182100 w 9182100"/>
              <a:gd name="connsiteY2" fmla="*/ 609600 h 3403600"/>
              <a:gd name="connsiteX3" fmla="*/ 9182100 w 9182100"/>
              <a:gd name="connsiteY3" fmla="*/ 3403600 h 3403600"/>
              <a:gd name="connsiteX4" fmla="*/ 0 w 9182100"/>
              <a:gd name="connsiteY4" fmla="*/ 3136900 h 3403600"/>
              <a:gd name="connsiteX5" fmla="*/ 12700 w 9182100"/>
              <a:gd name="connsiteY5" fmla="*/ 0 h 3403600"/>
              <a:gd name="connsiteX0" fmla="*/ 12700 w 9182100"/>
              <a:gd name="connsiteY0" fmla="*/ 0 h 3429000"/>
              <a:gd name="connsiteX1" fmla="*/ 5702300 w 9182100"/>
              <a:gd name="connsiteY1" fmla="*/ 1016000 h 3429000"/>
              <a:gd name="connsiteX2" fmla="*/ 9182100 w 9182100"/>
              <a:gd name="connsiteY2" fmla="*/ 609600 h 3429000"/>
              <a:gd name="connsiteX3" fmla="*/ 9182100 w 9182100"/>
              <a:gd name="connsiteY3" fmla="*/ 3403600 h 3429000"/>
              <a:gd name="connsiteX4" fmla="*/ 0 w 9182100"/>
              <a:gd name="connsiteY4" fmla="*/ 3429000 h 3429000"/>
              <a:gd name="connsiteX5" fmla="*/ 12700 w 9182100"/>
              <a:gd name="connsiteY5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2100" h="3429000">
                <a:moveTo>
                  <a:pt x="12700" y="0"/>
                </a:moveTo>
                <a:cubicBezTo>
                  <a:pt x="1909233" y="338667"/>
                  <a:pt x="3894667" y="1011767"/>
                  <a:pt x="5702300" y="1016000"/>
                </a:cubicBezTo>
                <a:cubicBezTo>
                  <a:pt x="7509933" y="1020233"/>
                  <a:pt x="8022167" y="745067"/>
                  <a:pt x="9182100" y="609600"/>
                </a:cubicBezTo>
                <a:lnTo>
                  <a:pt x="9182100" y="3403600"/>
                </a:lnTo>
                <a:lnTo>
                  <a:pt x="0" y="3429000"/>
                </a:lnTo>
                <a:cubicBezTo>
                  <a:pt x="4233" y="2383367"/>
                  <a:pt x="8467" y="1045633"/>
                  <a:pt x="12700" y="0"/>
                </a:cubicBezTo>
                <a:close/>
              </a:path>
            </a:pathLst>
          </a:custGeom>
          <a:gradFill flip="none" rotWithShape="1">
            <a:gsLst>
              <a:gs pos="21000">
                <a:srgbClr val="7DC8DF"/>
              </a:gs>
              <a:gs pos="100000">
                <a:srgbClr val="6699FF"/>
              </a:gs>
            </a:gsLst>
            <a:lin ang="5400000" scaled="1"/>
            <a:tileRect/>
          </a:gra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lIns="91426" tIns="45713" rIns="91426" bIns="45713" anchor="ctr"/>
          <a:lstStyle/>
          <a:p>
            <a:pPr indent="-342847" algn="ctr" defTabSz="457129">
              <a:defRPr/>
            </a:pPr>
            <a:endParaRPr lang="da-DK" sz="1600" b="1" kern="0" noProof="1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8" name="Kombinationstegning 423"/>
          <p:cNvSpPr/>
          <p:nvPr userDrawn="1"/>
        </p:nvSpPr>
        <p:spPr>
          <a:xfrm>
            <a:off x="0" y="3467100"/>
            <a:ext cx="9144001" cy="3429000"/>
          </a:xfrm>
          <a:custGeom>
            <a:avLst/>
            <a:gdLst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136900"/>
              <a:gd name="connsiteX1" fmla="*/ 5702300 w 9182100"/>
              <a:gd name="connsiteY1" fmla="*/ 1016000 h 3136900"/>
              <a:gd name="connsiteX2" fmla="*/ 9182100 w 9182100"/>
              <a:gd name="connsiteY2" fmla="*/ 609600 h 3136900"/>
              <a:gd name="connsiteX3" fmla="*/ 9182100 w 9182100"/>
              <a:gd name="connsiteY3" fmla="*/ 3136900 h 3136900"/>
              <a:gd name="connsiteX4" fmla="*/ 0 w 9182100"/>
              <a:gd name="connsiteY4" fmla="*/ 3136900 h 3136900"/>
              <a:gd name="connsiteX5" fmla="*/ 12700 w 9182100"/>
              <a:gd name="connsiteY5" fmla="*/ 0 h 3136900"/>
              <a:gd name="connsiteX0" fmla="*/ 12700 w 9182100"/>
              <a:gd name="connsiteY0" fmla="*/ 0 h 3403600"/>
              <a:gd name="connsiteX1" fmla="*/ 5702300 w 9182100"/>
              <a:gd name="connsiteY1" fmla="*/ 1016000 h 3403600"/>
              <a:gd name="connsiteX2" fmla="*/ 9182100 w 9182100"/>
              <a:gd name="connsiteY2" fmla="*/ 609600 h 3403600"/>
              <a:gd name="connsiteX3" fmla="*/ 9182100 w 9182100"/>
              <a:gd name="connsiteY3" fmla="*/ 3403600 h 3403600"/>
              <a:gd name="connsiteX4" fmla="*/ 0 w 9182100"/>
              <a:gd name="connsiteY4" fmla="*/ 3136900 h 3403600"/>
              <a:gd name="connsiteX5" fmla="*/ 12700 w 9182100"/>
              <a:gd name="connsiteY5" fmla="*/ 0 h 3403600"/>
              <a:gd name="connsiteX0" fmla="*/ 12700 w 9182100"/>
              <a:gd name="connsiteY0" fmla="*/ 0 h 3429000"/>
              <a:gd name="connsiteX1" fmla="*/ 5702300 w 9182100"/>
              <a:gd name="connsiteY1" fmla="*/ 1016000 h 3429000"/>
              <a:gd name="connsiteX2" fmla="*/ 9182100 w 9182100"/>
              <a:gd name="connsiteY2" fmla="*/ 609600 h 3429000"/>
              <a:gd name="connsiteX3" fmla="*/ 9182100 w 9182100"/>
              <a:gd name="connsiteY3" fmla="*/ 3403600 h 3429000"/>
              <a:gd name="connsiteX4" fmla="*/ 0 w 9182100"/>
              <a:gd name="connsiteY4" fmla="*/ 3429000 h 3429000"/>
              <a:gd name="connsiteX5" fmla="*/ 12700 w 9182100"/>
              <a:gd name="connsiteY5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2100" h="3429000">
                <a:moveTo>
                  <a:pt x="12700" y="0"/>
                </a:moveTo>
                <a:cubicBezTo>
                  <a:pt x="1909233" y="338667"/>
                  <a:pt x="3894667" y="1011767"/>
                  <a:pt x="5702300" y="1016000"/>
                </a:cubicBezTo>
                <a:cubicBezTo>
                  <a:pt x="7509933" y="1020233"/>
                  <a:pt x="8022167" y="745067"/>
                  <a:pt x="9182100" y="609600"/>
                </a:cubicBezTo>
                <a:lnTo>
                  <a:pt x="9182100" y="3403600"/>
                </a:lnTo>
                <a:lnTo>
                  <a:pt x="0" y="3429000"/>
                </a:lnTo>
                <a:cubicBezTo>
                  <a:pt x="4233" y="2383367"/>
                  <a:pt x="8467" y="1045633"/>
                  <a:pt x="12700" y="0"/>
                </a:cubicBezTo>
                <a:close/>
              </a:path>
            </a:pathLst>
          </a:custGeom>
          <a:gradFill rotWithShape="1">
            <a:gsLst>
              <a:gs pos="0">
                <a:srgbClr val="002060"/>
              </a:gs>
              <a:gs pos="100000">
                <a:srgbClr val="1F88C8"/>
              </a:gs>
            </a:gsLst>
            <a:lin ang="16200000"/>
          </a:gra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lIns="91426" tIns="45713" rIns="91426" bIns="45713" anchor="ctr"/>
          <a:lstStyle/>
          <a:p>
            <a:pPr indent="-342847" algn="ctr" defTabSz="914257">
              <a:defRPr/>
            </a:pPr>
            <a:endParaRPr lang="da-DK" sz="1400" b="1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9" name="Rektangel 2"/>
          <p:cNvSpPr>
            <a:spLocks noChangeArrowheads="1"/>
          </p:cNvSpPr>
          <p:nvPr userDrawn="1"/>
        </p:nvSpPr>
        <p:spPr bwMode="auto">
          <a:xfrm>
            <a:off x="0" y="13516"/>
            <a:ext cx="9144000" cy="123031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miter lim="800000"/>
            <a:headEnd/>
            <a:tailEnd/>
          </a:ln>
          <a:effectLst/>
        </p:spPr>
        <p:txBody>
          <a:bodyPr lIns="91426" tIns="45713" rIns="91426" bIns="45713" anchor="ctr"/>
          <a:lstStyle/>
          <a:p>
            <a:pPr indent="-342847" algn="ctr" defTabSz="457129">
              <a:buFont typeface="+mj-lt"/>
              <a:buAutoNum type="arabicPeriod"/>
              <a:defRPr/>
            </a:pPr>
            <a:endParaRPr lang="da-DK" sz="1600" b="1" kern="0" noProof="1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pic>
        <p:nvPicPr>
          <p:cNvPr id="10" name="Picture 9" descr="www copy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80942" y="0"/>
            <a:ext cx="1763058" cy="12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60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85C8">
                  <a:shade val="30000"/>
                  <a:satMod val="115000"/>
                </a:srgbClr>
              </a:gs>
              <a:gs pos="50000">
                <a:srgbClr val="0085C8">
                  <a:shade val="67500"/>
                  <a:satMod val="115000"/>
                </a:srgbClr>
              </a:gs>
              <a:gs pos="100000">
                <a:srgbClr val="0085C8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2459" tIns="26230" rIns="52459" bIns="26230" rtlCol="0" anchor="ctr"/>
          <a:lstStyle/>
          <a:p>
            <a:pPr algn="ctr" defTabSz="45712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Placehold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49" y="1715472"/>
            <a:ext cx="5484194" cy="443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15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96540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B66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246070" cy="397033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ww.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50495"/>
            <a:ext cx="9118352" cy="650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93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</p:spPr>
        <p:txBody>
          <a:bodyPr lIns="91426" tIns="45713" rIns="91426" bIns="45713"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26" tIns="45713" rIns="91426" bIns="45713"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129" indent="0">
              <a:buNone/>
              <a:defRPr sz="2800"/>
            </a:lvl2pPr>
            <a:lvl3pPr marL="914257" indent="0">
              <a:buNone/>
              <a:defRPr sz="2400"/>
            </a:lvl3pPr>
            <a:lvl4pPr marL="1371386" indent="0">
              <a:buNone/>
              <a:defRPr sz="2000"/>
            </a:lvl4pPr>
            <a:lvl5pPr marL="1828516" indent="0">
              <a:buNone/>
              <a:defRPr sz="2000"/>
            </a:lvl5pPr>
            <a:lvl6pPr marL="2285644" indent="0">
              <a:buNone/>
              <a:defRPr sz="2000"/>
            </a:lvl6pPr>
            <a:lvl7pPr marL="2742773" indent="0">
              <a:buNone/>
              <a:defRPr sz="2000"/>
            </a:lvl7pPr>
            <a:lvl8pPr marL="3199902" indent="0">
              <a:buNone/>
              <a:defRPr sz="2000"/>
            </a:lvl8pPr>
            <a:lvl9pPr marL="3657031" indent="0">
              <a:buNone/>
              <a:defRPr sz="2000"/>
            </a:lvl9pPr>
          </a:lstStyle>
          <a:p>
            <a:pPr lvl="0"/>
            <a:endParaRPr lang="da-DK" noProof="0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</p:spPr>
        <p:txBody>
          <a:bodyPr lIns="91426" tIns="45713" rIns="91426" bIns="45713"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129" indent="0">
              <a:buNone/>
              <a:defRPr sz="1200"/>
            </a:lvl2pPr>
            <a:lvl3pPr marL="914257" indent="0">
              <a:buNone/>
              <a:defRPr sz="1000"/>
            </a:lvl3pPr>
            <a:lvl4pPr marL="1371386" indent="0">
              <a:buNone/>
              <a:defRPr sz="900"/>
            </a:lvl4pPr>
            <a:lvl5pPr marL="1828516" indent="0">
              <a:buNone/>
              <a:defRPr sz="900"/>
            </a:lvl5pPr>
            <a:lvl6pPr marL="2285644" indent="0">
              <a:buNone/>
              <a:defRPr sz="900"/>
            </a:lvl6pPr>
            <a:lvl7pPr marL="2742773" indent="0">
              <a:buNone/>
              <a:defRPr sz="900"/>
            </a:lvl7pPr>
            <a:lvl8pPr marL="3199902" indent="0">
              <a:buNone/>
              <a:defRPr sz="900"/>
            </a:lvl8pPr>
            <a:lvl9pPr marL="3657031" indent="0">
              <a:buNone/>
              <a:defRPr sz="9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C1A035BE-EB24-4F69-8971-876CA831348F}" type="datetime1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24-12-2014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E5C199B9-8DFB-4DF6-8891-4E2F409AB5E4}" type="slidenum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3979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 lIns="91426" tIns="45713" rIns="91426" bIns="45713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A1A84D93-4EA4-4835-B902-846D4C7EFCBD}" type="datetime1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24-12-2014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891785C5-A3AF-4053-A350-AD41AFC4A812}" type="slidenum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212919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 lIns="91426" tIns="45713" rIns="91426" bIns="45713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 lIns="91426" tIns="45713" rIns="91426" bIns="45713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B0D4E843-3A2B-44B0-AE40-616A0A7C3839}" type="datetime1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24-12-2014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ＭＳ Ｐゴシック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fld id="{E78FEC7B-3AA6-46D5-A3F4-BB9C6352F0C3}" type="slidenum">
              <a:rPr lang="da-DK">
                <a:solidFill>
                  <a:prstClr val="white"/>
                </a:solidFill>
                <a:ea typeface="ＭＳ Ｐゴシック" charset="-128"/>
              </a:rPr>
              <a:pPr defTabSz="45712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 dirty="0">
              <a:solidFill>
                <a:prstClr val="white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532913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2"/>
          <p:cNvGrpSpPr/>
          <p:nvPr userDrawn="1"/>
        </p:nvGrpSpPr>
        <p:grpSpPr>
          <a:xfrm>
            <a:off x="0" y="793659"/>
            <a:ext cx="9144000" cy="1178016"/>
            <a:chOff x="0" y="793659"/>
            <a:chExt cx="9144000" cy="11780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Rektangel 2"/>
            <p:cNvSpPr>
              <a:spLocks noChangeArrowheads="1"/>
            </p:cNvSpPr>
            <p:nvPr/>
          </p:nvSpPr>
          <p:spPr bwMode="auto">
            <a:xfrm>
              <a:off x="0" y="801699"/>
              <a:ext cx="9144000" cy="1168400"/>
            </a:xfrm>
            <a:prstGeom prst="rect">
              <a:avLst/>
            </a:prstGeom>
            <a:gradFill flip="none" rotWithShape="1">
              <a:gsLst>
                <a:gs pos="21000">
                  <a:srgbClr val="7DC8DF"/>
                </a:gs>
                <a:gs pos="100000">
                  <a:srgbClr val="6699FF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indent="-342847" algn="ctr" defTabSz="457129">
                <a:buFont typeface="+mj-lt"/>
                <a:buAutoNum type="arabicPeriod"/>
                <a:defRPr/>
              </a:pPr>
              <a:endParaRPr lang="da-DK" sz="1600" b="1" kern="0" noProof="1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pic>
          <p:nvPicPr>
            <p:cNvPr id="7" name="Billede 3" descr="dreamstime_www_world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4000" y="793659"/>
              <a:ext cx="1560000" cy="1178016"/>
            </a:xfrm>
            <a:prstGeom prst="rect">
              <a:avLst/>
            </a:prstGeom>
          </p:spPr>
        </p:pic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2327277"/>
            <a:ext cx="8229600" cy="3827463"/>
          </a:xfrm>
          <a:prstGeom prst="rect">
            <a:avLst/>
          </a:prstGeom>
        </p:spPr>
        <p:txBody>
          <a:bodyPr lIns="91426" tIns="45713" rIns="91426" bIns="45713"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77801" y="833438"/>
            <a:ext cx="4584700" cy="563562"/>
          </a:xfrm>
          <a:prstGeom prst="rect">
            <a:avLst/>
          </a:prstGeom>
        </p:spPr>
        <p:txBody>
          <a:bodyPr lIns="91426" tIns="45713" rIns="91426" bIns="45713"/>
          <a:lstStyle>
            <a:lvl1pPr algn="l">
              <a:defRPr sz="3200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1" name="Pladsholder til tekst 2"/>
          <p:cNvSpPr>
            <a:spLocks noGrp="1"/>
          </p:cNvSpPr>
          <p:nvPr>
            <p:ph type="body" idx="13"/>
          </p:nvPr>
        </p:nvSpPr>
        <p:spPr>
          <a:xfrm>
            <a:off x="177801" y="1447802"/>
            <a:ext cx="6489700" cy="358774"/>
          </a:xfrm>
          <a:prstGeom prst="rect">
            <a:avLst/>
          </a:prstGeom>
        </p:spPr>
        <p:txBody>
          <a:bodyPr lIns="91426" tIns="45713" rIns="91426" bIns="45713"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129" indent="0">
              <a:buNone/>
              <a:defRPr sz="2000" b="1"/>
            </a:lvl2pPr>
            <a:lvl3pPr marL="914257" indent="0">
              <a:buNone/>
              <a:defRPr sz="1800" b="1"/>
            </a:lvl3pPr>
            <a:lvl4pPr marL="1371386" indent="0">
              <a:buNone/>
              <a:defRPr sz="1600" b="1"/>
            </a:lvl4pPr>
            <a:lvl5pPr marL="1828516" indent="0">
              <a:buNone/>
              <a:defRPr sz="1600" b="1"/>
            </a:lvl5pPr>
            <a:lvl6pPr marL="2285644" indent="0">
              <a:buNone/>
              <a:defRPr sz="1600" b="1"/>
            </a:lvl6pPr>
            <a:lvl7pPr marL="2742773" indent="0">
              <a:buNone/>
              <a:defRPr sz="1600" b="1"/>
            </a:lvl7pPr>
            <a:lvl8pPr marL="3199902" indent="0">
              <a:buNone/>
              <a:defRPr sz="1600" b="1"/>
            </a:lvl8pPr>
            <a:lvl9pPr marL="365703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ladsholder til dato 3"/>
          <p:cNvSpPr>
            <a:spLocks noGrp="1"/>
          </p:cNvSpPr>
          <p:nvPr userDrawn="1">
            <p:ph type="dt" sz="half" idx="1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ea typeface="ＭＳ Ｐゴシック" pitchFamily="-97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a-DK"/>
              <a:t>Your footnote</a:t>
            </a:r>
          </a:p>
        </p:txBody>
      </p:sp>
      <p:sp>
        <p:nvSpPr>
          <p:cNvPr id="9" name="Pladsholder til diasnummer 5"/>
          <p:cNvSpPr>
            <a:spLocks noGrp="1"/>
          </p:cNvSpPr>
          <p:nvPr userDrawn="1">
            <p:ph type="sldNum" sz="quarter" idx="15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ea typeface="ＭＳ Ｐゴシック" pitchFamily="-97" charset="-128"/>
              </a:defRPr>
            </a:lvl1pPr>
          </a:lstStyle>
          <a:p>
            <a:pPr defTabSz="45712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a-DK"/>
              <a:t>Your Logo</a:t>
            </a:r>
          </a:p>
        </p:txBody>
      </p:sp>
    </p:spTree>
    <p:extLst>
      <p:ext uri="{BB962C8B-B14F-4D97-AF65-F5344CB8AC3E}">
        <p14:creationId xmlns:p14="http://schemas.microsoft.com/office/powerpoint/2010/main" val="375021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B66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291130"/>
            <a:ext cx="7016195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369770"/>
            <a:ext cx="807689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B66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59066"/>
            <a:ext cx="4123035" cy="616308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665475"/>
            <a:ext cx="412303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5" y="2059066"/>
            <a:ext cx="4123035" cy="616308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5" y="2665475"/>
            <a:ext cx="412303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bg1"/>
            </a:gs>
            <a:gs pos="34000">
              <a:schemeClr val="bg2">
                <a:alpha val="49000"/>
              </a:schemeClr>
            </a:gs>
            <a:gs pos="68000">
              <a:schemeClr val="bg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2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/>
  <p:timing>
    <p:tnLst>
      <p:par>
        <p:cTn id="1" dur="indefinite" restart="never" nodeType="tmRoot"/>
      </p:par>
    </p:tnLst>
  </p:timing>
  <p:txStyles>
    <p:titleStyle>
      <a:lvl1pPr algn="ctr" defTabSz="457129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 Narrow"/>
          <a:ea typeface="ＭＳ Ｐゴシック" pitchFamily="-97" charset="-128"/>
          <a:cs typeface="ＭＳ Ｐゴシック" charset="-128"/>
        </a:defRPr>
      </a:lvl1pPr>
      <a:lvl2pPr algn="ctr" defTabSz="45712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  <a:cs typeface="ＭＳ Ｐゴシック" charset="-128"/>
        </a:defRPr>
      </a:lvl2pPr>
      <a:lvl3pPr algn="ctr" defTabSz="45712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  <a:cs typeface="ＭＳ Ｐゴシック" charset="-128"/>
        </a:defRPr>
      </a:lvl3pPr>
      <a:lvl4pPr algn="ctr" defTabSz="45712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  <a:cs typeface="ＭＳ Ｐゴシック" charset="-128"/>
        </a:defRPr>
      </a:lvl4pPr>
      <a:lvl5pPr algn="ctr" defTabSz="45712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  <a:cs typeface="ＭＳ Ｐゴシック" charset="-128"/>
        </a:defRPr>
      </a:lvl5pPr>
      <a:lvl6pPr marL="457129" algn="ctr" defTabSz="45712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6pPr>
      <a:lvl7pPr marL="914257" algn="ctr" defTabSz="45712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7pPr>
      <a:lvl8pPr marL="1371386" algn="ctr" defTabSz="45712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8pPr>
      <a:lvl9pPr marL="1828516" algn="ctr" defTabSz="45712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9pPr>
    </p:titleStyle>
    <p:bodyStyle>
      <a:lvl1pPr marL="342847" indent="-342847" algn="l" defTabSz="45712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 Narrow"/>
          <a:ea typeface="ＭＳ Ｐゴシック" pitchFamily="-97" charset="-128"/>
          <a:cs typeface="ＭＳ Ｐゴシック" charset="-128"/>
        </a:defRPr>
      </a:lvl1pPr>
      <a:lvl2pPr marL="742834" indent="-285705" algn="l" defTabSz="45712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2pPr>
      <a:lvl3pPr marL="1142822" indent="-228564" algn="l" defTabSz="45712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3pPr>
      <a:lvl4pPr marL="1599951" indent="-228564" algn="l" defTabSz="45712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4pPr>
      <a:lvl5pPr marL="2057080" indent="-228564" algn="l" defTabSz="457129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5pPr>
      <a:lvl6pPr marL="2514209" indent="-228564" algn="l" defTabSz="45712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37" indent="-228564" algn="l" defTabSz="45712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66" indent="-228564" algn="l" defTabSz="45712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95" indent="-228564" algn="l" defTabSz="45712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7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6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6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4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3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2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1" algn="l" defTabSz="45712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GiaFOB.pptx" TargetMode="Externa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.xml"/><Relationship Id="rId4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9.jpeg"/><Relationship Id="rId7" Type="http://schemas.openxmlformats.org/officeDocument/2006/relationships/image" Target="../media/image4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73396" y="6613207"/>
            <a:ext cx="1670604" cy="246221"/>
          </a:xfrm>
          <a:prstGeom prst="rect">
            <a:avLst/>
          </a:prstGeom>
          <a:solidFill>
            <a:srgbClr val="0DA8CD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52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9144000" cy="7924800"/>
          </a:xfrm>
          <a:prstGeom prst="rect">
            <a:avLst/>
          </a:prstGeom>
        </p:spPr>
      </p:pic>
      <p:sp>
        <p:nvSpPr>
          <p:cNvPr id="10" name="Title 3"/>
          <p:cNvSpPr txBox="1">
            <a:spLocks/>
          </p:cNvSpPr>
          <p:nvPr/>
        </p:nvSpPr>
        <p:spPr>
          <a:xfrm>
            <a:off x="609600" y="1371600"/>
            <a:ext cx="7016195" cy="918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B66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VIỆT</a:t>
            </a:r>
            <a:r>
              <a:rPr lang="en-US" sz="2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NAM</a:t>
            </a:r>
            <a:endParaRPr lang="en-US" sz="2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3396" y="6613207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2209800"/>
            <a:ext cx="831092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Mức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tiêu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thụ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nội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địa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trong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2013/2014 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(02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)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và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dự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báo</a:t>
            </a:r>
            <a:endParaRPr lang="en-US" sz="2200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lên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2,08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trong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2014/15 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(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4%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mỗi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năm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).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4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Kim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ngạch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xuất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đạt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3,4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tỷ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USD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niên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2013/14,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hơn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</a:p>
          <a:p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so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với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mức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3,02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tỷ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USD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niên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2012/13 </a:t>
            </a:r>
            <a:r>
              <a:rPr lang="en-US" sz="2200" i="1" dirty="0" smtClean="0">
                <a:solidFill>
                  <a:schemeClr val="bg1"/>
                </a:solidFill>
                <a:latin typeface="Constantia" pitchFamily="18" charset="0"/>
              </a:rPr>
              <a:t>(+13%).</a:t>
            </a: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187486558"/>
              </p:ext>
            </p:extLst>
          </p:nvPr>
        </p:nvGraphicFramePr>
        <p:xfrm>
          <a:off x="5219701" y="3600450"/>
          <a:ext cx="39624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096000" y="3886200"/>
            <a:ext cx="679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onstantia" pitchFamily="18" charset="0"/>
              </a:rPr>
              <a:t>21.3%</a:t>
            </a:r>
            <a:endParaRPr lang="vi-VN" sz="16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000" y="3962400"/>
            <a:ext cx="562487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Theo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ICO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,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tổng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lượng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</a:p>
          <a:p>
            <a:pPr marL="285750" indent="-285750"/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xuất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của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thế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giới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niên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2013/14</a:t>
            </a:r>
          </a:p>
          <a:p>
            <a:pPr marL="285750" indent="-285750"/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đạt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111,3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triêu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,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trong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đó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Việt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Nam </a:t>
            </a:r>
          </a:p>
          <a:p>
            <a:pPr marL="285750" indent="-285750"/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đạt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23,75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(chiếm 21,3%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thị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phần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).</a:t>
            </a:r>
            <a:endParaRPr lang="vi-VN" sz="2200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876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/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VIỆT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NAM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76015" y="6177690"/>
            <a:ext cx="1438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***Nguồn: ICO &amp; Vicofa</a:t>
            </a:r>
            <a:endParaRPr lang="vi-VN" sz="1000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7" name="Char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1543113"/>
              </p:ext>
            </p:extLst>
          </p:nvPr>
        </p:nvGraphicFramePr>
        <p:xfrm>
          <a:off x="1886248" y="1291130"/>
          <a:ext cx="7092000" cy="4462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/>
          <p:cNvSpPr txBox="1"/>
          <p:nvPr/>
        </p:nvSpPr>
        <p:spPr>
          <a:xfrm rot="18743294">
            <a:off x="2010529" y="5142096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100" dirty="0" smtClean="0">
                <a:solidFill>
                  <a:schemeClr val="bg1"/>
                </a:solidFill>
              </a:rPr>
              <a:t>Vietnam</a:t>
            </a:r>
            <a:endParaRPr lang="vi-VN" sz="11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743294">
            <a:off x="2811871" y="5065596"/>
            <a:ext cx="5389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100" dirty="0" smtClean="0">
                <a:solidFill>
                  <a:schemeClr val="bg1"/>
                </a:solidFill>
              </a:rPr>
              <a:t>Brazil</a:t>
            </a:r>
            <a:endParaRPr lang="vi-VN" sz="11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743294">
            <a:off x="5429841" y="5043272"/>
            <a:ext cx="4908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100" dirty="0" smtClean="0">
                <a:solidFill>
                  <a:schemeClr val="bg1"/>
                </a:solidFill>
              </a:rPr>
              <a:t>India</a:t>
            </a:r>
            <a:endParaRPr lang="vi-VN" sz="11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743294">
            <a:off x="5923824" y="5107172"/>
            <a:ext cx="6799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100" dirty="0" smtClean="0">
                <a:solidFill>
                  <a:schemeClr val="bg1"/>
                </a:solidFill>
              </a:rPr>
              <a:t>Uganda</a:t>
            </a:r>
            <a:endParaRPr lang="vi-VN" sz="11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10735" y="3620110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</a:rPr>
              <a:t>13,7</a:t>
            </a:r>
            <a:endParaRPr lang="vi-VN" sz="14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40910" y="3678748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</a:rPr>
              <a:t>13,3</a:t>
            </a:r>
            <a:endParaRPr lang="vi-VN" sz="1400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08880" y="3794536"/>
            <a:ext cx="522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</a:rPr>
              <a:t>11,7</a:t>
            </a:r>
            <a:endParaRPr lang="vi-VN" sz="14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38750" y="3834125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</a:rPr>
              <a:t>10,3</a:t>
            </a:r>
            <a:endParaRPr lang="vi-VN" sz="14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44821" y="3872225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</a:rPr>
              <a:t>9,5</a:t>
            </a:r>
            <a:endParaRPr lang="vi-VN" sz="14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074690" y="4065702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</a:rPr>
              <a:t>7,3</a:t>
            </a:r>
            <a:endParaRPr lang="vi-VN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08475" y="1443835"/>
            <a:ext cx="4301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i="1" dirty="0" smtClean="0">
                <a:solidFill>
                  <a:schemeClr val="bg1"/>
                </a:solidFill>
              </a:rPr>
              <a:t>Năng suất (bao) trên mỗi hectare (2013)</a:t>
            </a:r>
            <a:endParaRPr lang="vi-VN" i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85235" y="5853535"/>
            <a:ext cx="2727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600" dirty="0" smtClean="0">
                <a:solidFill>
                  <a:srgbClr val="FFC000"/>
                </a:solidFill>
              </a:rPr>
              <a:t>Mức trung bình = 16 bao/ha</a:t>
            </a:r>
            <a:endParaRPr lang="vi-VN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3586890" cy="684885"/>
          </a:xfrm>
        </p:spPr>
        <p:txBody>
          <a:bodyPr>
            <a:normAutofit/>
          </a:bodyPr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VIỆT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NAM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56965" y="6611779"/>
            <a:ext cx="20633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***Nguồn: Vietrade.gov.vn &amp; Vicofa</a:t>
            </a:r>
            <a:endParaRPr lang="vi-VN" sz="1000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534289"/>
              </p:ext>
            </p:extLst>
          </p:nvPr>
        </p:nvGraphicFramePr>
        <p:xfrm>
          <a:off x="1977231" y="1798320"/>
          <a:ext cx="6709569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781"/>
                <a:gridCol w="1072188"/>
                <a:gridCol w="1242765"/>
                <a:gridCol w="1271835"/>
                <a:gridCol w="1524000"/>
              </a:tblGrid>
              <a:tr h="682752">
                <a:tc>
                  <a:txBody>
                    <a:bodyPr/>
                    <a:lstStyle/>
                    <a:p>
                      <a:pPr algn="ctr"/>
                      <a:r>
                        <a:rPr lang="vi-VN" sz="1400" dirty="0" smtClean="0">
                          <a:latin typeface="Constantia" pitchFamily="18" charset="0"/>
                        </a:rPr>
                        <a:t>Niên</a:t>
                      </a:r>
                      <a:r>
                        <a:rPr lang="vi-VN" sz="1400" baseline="0" dirty="0" smtClean="0">
                          <a:latin typeface="Constantia" pitchFamily="18" charset="0"/>
                        </a:rPr>
                        <a:t> vụ </a:t>
                      </a:r>
                      <a:r>
                        <a:rPr lang="vi-VN" sz="1400" dirty="0" smtClean="0">
                          <a:latin typeface="Constantia" pitchFamily="18" charset="0"/>
                        </a:rPr>
                        <a:t>2013/2014</a:t>
                      </a:r>
                      <a:endParaRPr lang="vi-VN" sz="1400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400" dirty="0" smtClean="0">
                          <a:latin typeface="Constantia" pitchFamily="18" charset="0"/>
                        </a:rPr>
                        <a:t>Số</a:t>
                      </a:r>
                      <a:r>
                        <a:rPr lang="vi-VN" sz="1400" baseline="0" dirty="0" smtClean="0">
                          <a:latin typeface="Constantia" pitchFamily="18" charset="0"/>
                        </a:rPr>
                        <a:t> bao</a:t>
                      </a:r>
                      <a:r>
                        <a:rPr lang="vi-VN" sz="1400" dirty="0" smtClean="0">
                          <a:latin typeface="Constantia" pitchFamily="18" charset="0"/>
                        </a:rPr>
                        <a:t> (</a:t>
                      </a:r>
                      <a:r>
                        <a:rPr lang="en-US" sz="1400" dirty="0" err="1" smtClean="0">
                          <a:latin typeface="Constantia" pitchFamily="18" charset="0"/>
                        </a:rPr>
                        <a:t>triệu</a:t>
                      </a:r>
                      <a:r>
                        <a:rPr lang="vi-VN" sz="1400" baseline="0" dirty="0" smtClean="0">
                          <a:latin typeface="Constantia" pitchFamily="18" charset="0"/>
                        </a:rPr>
                        <a:t> bao</a:t>
                      </a:r>
                      <a:r>
                        <a:rPr lang="vi-VN" sz="1400" dirty="0" smtClean="0">
                          <a:latin typeface="Constantia" pitchFamily="18" charset="0"/>
                        </a:rPr>
                        <a:t>)</a:t>
                      </a:r>
                      <a:endParaRPr lang="vi-VN" sz="1400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400" dirty="0" smtClean="0">
                          <a:latin typeface="Constantia" pitchFamily="18" charset="0"/>
                        </a:rPr>
                        <a:t>Kim</a:t>
                      </a:r>
                      <a:r>
                        <a:rPr lang="vi-VN" sz="1400" baseline="0" dirty="0" smtClean="0">
                          <a:latin typeface="Constantia" pitchFamily="18" charset="0"/>
                        </a:rPr>
                        <a:t> ngạch</a:t>
                      </a:r>
                      <a:endParaRPr lang="vi-VN" sz="1400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en-US" sz="1400" dirty="0" smtClean="0">
                          <a:latin typeface="Constantia" pitchFamily="18" charset="0"/>
                        </a:rPr>
                        <a:t>x</a:t>
                      </a:r>
                      <a:r>
                        <a:rPr lang="vi-VN" sz="1400" dirty="0" smtClean="0">
                          <a:latin typeface="Constantia" pitchFamily="18" charset="0"/>
                        </a:rPr>
                        <a:t>uất</a:t>
                      </a:r>
                      <a:r>
                        <a:rPr lang="vi-VN" sz="1400" baseline="0" dirty="0" smtClean="0">
                          <a:latin typeface="Constantia" pitchFamily="18" charset="0"/>
                        </a:rPr>
                        <a:t> khẩu</a:t>
                      </a:r>
                      <a:endParaRPr lang="vi-VN" sz="1400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vi-VN" sz="1400" dirty="0" smtClean="0">
                          <a:latin typeface="Constantia" pitchFamily="18" charset="0"/>
                        </a:rPr>
                        <a:t>(triệu USD)</a:t>
                      </a:r>
                      <a:endParaRPr lang="vi-VN" sz="1400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400" dirty="0" smtClean="0">
                          <a:latin typeface="Constantia" pitchFamily="18" charset="0"/>
                        </a:rPr>
                        <a:t>% Thị</a:t>
                      </a:r>
                      <a:r>
                        <a:rPr lang="vi-VN" sz="1400" baseline="0" dirty="0" smtClean="0">
                          <a:latin typeface="Constantia" pitchFamily="18" charset="0"/>
                        </a:rPr>
                        <a:t> phần</a:t>
                      </a:r>
                    </a:p>
                    <a:p>
                      <a:pPr algn="ctr"/>
                      <a:r>
                        <a:rPr lang="vi-VN" sz="1400" baseline="0" dirty="0" smtClean="0">
                          <a:latin typeface="Constantia" pitchFamily="18" charset="0"/>
                        </a:rPr>
                        <a:t>về sản lượng</a:t>
                      </a:r>
                      <a:endParaRPr lang="vi-VN" sz="1400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400" dirty="0" smtClean="0">
                          <a:latin typeface="Constantia" pitchFamily="18" charset="0"/>
                        </a:rPr>
                        <a:t>% Thị</a:t>
                      </a:r>
                      <a:r>
                        <a:rPr lang="vi-VN" sz="1400" baseline="0" dirty="0" smtClean="0">
                          <a:latin typeface="Constantia" pitchFamily="18" charset="0"/>
                        </a:rPr>
                        <a:t> phần</a:t>
                      </a:r>
                    </a:p>
                    <a:p>
                      <a:pPr algn="ctr"/>
                      <a:r>
                        <a:rPr lang="vi-VN" sz="1400" baseline="0" dirty="0" smtClean="0">
                          <a:latin typeface="Constantia" pitchFamily="18" charset="0"/>
                        </a:rPr>
                        <a:t>về kim ngạch</a:t>
                      </a:r>
                      <a:endParaRPr lang="vi-VN" sz="1400" dirty="0"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41376"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Đức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4,006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471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14,</a:t>
                      </a:r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5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13,9</a:t>
                      </a:r>
                      <a:endParaRPr lang="vi-VN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41376">
                <a:tc>
                  <a:txBody>
                    <a:bodyPr/>
                    <a:lstStyle/>
                    <a:p>
                      <a:pPr algn="ctr"/>
                      <a:r>
                        <a:rPr lang="vi-VN" b="1" i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Mỹ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2,749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345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9</a:t>
                      </a:r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9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10</a:t>
                      </a:r>
                      <a:r>
                        <a:rPr lang="en-US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2</a:t>
                      </a:r>
                      <a:endParaRPr lang="vi-VN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41376"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Ý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1,906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224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6</a:t>
                      </a:r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,9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6</a:t>
                      </a:r>
                      <a:r>
                        <a:rPr lang="en-US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6</a:t>
                      </a:r>
                      <a:endParaRPr lang="vi-VN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41376"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Tây</a:t>
                      </a:r>
                      <a:r>
                        <a:rPr lang="vi-VN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 Ban Nha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1,799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215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6</a:t>
                      </a:r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,5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6</a:t>
                      </a:r>
                      <a:r>
                        <a:rPr lang="en-US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3</a:t>
                      </a:r>
                      <a:endParaRPr lang="vi-VN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41376"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Bỉ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1,740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20</a:t>
                      </a:r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3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6</a:t>
                      </a:r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,3</a:t>
                      </a:r>
                      <a:endParaRPr lang="vi-VN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6,0</a:t>
                      </a:r>
                      <a:endParaRPr lang="vi-VN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209800" y="1295400"/>
            <a:ext cx="6518900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dirty="0" smtClean="0">
                <a:solidFill>
                  <a:schemeClr val="bg1"/>
                </a:solidFill>
                <a:latin typeface="Constantia" pitchFamily="18" charset="0"/>
              </a:rPr>
              <a:t>05 </a:t>
            </a:r>
            <a:r>
              <a:rPr lang="vi-VN" sz="1650" dirty="0" smtClean="0">
                <a:solidFill>
                  <a:schemeClr val="bg1"/>
                </a:solidFill>
                <a:latin typeface="Constantia" pitchFamily="18" charset="0"/>
              </a:rPr>
              <a:t>THỊ TRƯỜNG XUẤT KHẨU CÀ PHÊ HÀNG ĐẦU CỦA VIỆT NAM</a:t>
            </a:r>
            <a:endParaRPr lang="vi-VN" sz="165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4648200"/>
            <a:ext cx="709104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bg1"/>
                </a:solidFill>
                <a:latin typeface="Constantia" pitchFamily="18" charset="0"/>
              </a:rPr>
              <a:t>Tổng lượng cà phê xuất khẩu niên vụ 2013/2014: 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7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,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5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sz="2000" dirty="0">
                <a:solidFill>
                  <a:schemeClr val="bg1"/>
                </a:solidFill>
                <a:latin typeface="Constantia" pitchFamily="18" charset="0"/>
              </a:rPr>
              <a:t>triệu bao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  <a:endParaRPr lang="en-US" dirty="0" smtClean="0">
              <a:solidFill>
                <a:schemeClr val="bg1"/>
              </a:solidFill>
              <a:latin typeface="Constantia" pitchFamily="18" charset="0"/>
              <a:sym typeface="Wingdings"/>
            </a:endParaRPr>
          </a:p>
          <a:p>
            <a:pPr marL="342900" indent="-342900"/>
            <a:r>
              <a:rPr lang="en-US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     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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 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Đức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đứng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đầu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về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nhập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và tăng 1,34% thị phần </a:t>
            </a:r>
            <a:endParaRPr lang="en-U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/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        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về lượng trong niên vụ 2013/2014.</a:t>
            </a:r>
            <a:endParaRPr lang="en-US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/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    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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Mỹ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giữ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 vị trí thứ 2 nhưng thị phần giảm 0,8% </a:t>
            </a:r>
          </a:p>
          <a:p>
            <a:pPr marL="342900" indent="-342900"/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     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   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từ mức 11% (năm 2013) xuống còn 10,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2</a:t>
            </a: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% (năm 2014).</a:t>
            </a:r>
          </a:p>
        </p:txBody>
      </p:sp>
    </p:spTree>
    <p:extLst>
      <p:ext uri="{BB962C8B-B14F-4D97-AF65-F5344CB8AC3E}">
        <p14:creationId xmlns:p14="http://schemas.microsoft.com/office/powerpoint/2010/main" val="2233355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2520090" cy="684885"/>
          </a:xfrm>
        </p:spPr>
        <p:txBody>
          <a:bodyPr>
            <a:noAutofit/>
          </a:bodyPr>
          <a:lstStyle/>
          <a:p>
            <a:r>
              <a:rPr lang="en-US" sz="30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VIỆT</a:t>
            </a:r>
            <a:r>
              <a:rPr lang="en-US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NAM</a:t>
            </a:r>
            <a:endParaRPr lang="en-US" sz="3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73396" y="6477000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5000" y="6477000"/>
            <a:ext cx="20409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***Nguồn: vietrade.gov.vn &amp; Vicofa</a:t>
            </a:r>
            <a:endParaRPr lang="vi-VN" sz="1000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4750" y="616388"/>
            <a:ext cx="35446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200" dirty="0" smtClean="0">
                <a:solidFill>
                  <a:schemeClr val="bg1"/>
                </a:solidFill>
                <a:latin typeface="Constantia" pitchFamily="18" charset="0"/>
              </a:rPr>
              <a:t>GIÁ XUẤT KHẨU 2013/2014</a:t>
            </a:r>
            <a:endParaRPr lang="vi-VN" sz="22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3310" y="1138425"/>
            <a:ext cx="69396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vi-VN" sz="2200" dirty="0" smtClean="0">
                <a:solidFill>
                  <a:schemeClr val="bg1"/>
                </a:solidFill>
                <a:latin typeface="Constantia" pitchFamily="18" charset="0"/>
              </a:rPr>
              <a:t>Giá xuất khẩu trung bình của cà phê </a:t>
            </a:r>
            <a:r>
              <a:rPr lang="vi-VN" sz="2200" dirty="0">
                <a:solidFill>
                  <a:schemeClr val="bg1"/>
                </a:solidFill>
                <a:latin typeface="Constantia" pitchFamily="18" charset="0"/>
              </a:rPr>
              <a:t>Robusta </a:t>
            </a:r>
            <a:r>
              <a:rPr lang="vi-VN" sz="2200" dirty="0" smtClean="0">
                <a:solidFill>
                  <a:schemeClr val="bg1"/>
                </a:solidFill>
                <a:latin typeface="Constantia" pitchFamily="18" charset="0"/>
              </a:rPr>
              <a:t>trong niên vụ 2013/14 là $1.868/tấn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, </a:t>
            </a:r>
            <a:r>
              <a:rPr lang="vi-VN" sz="2200" dirty="0" smtClean="0">
                <a:solidFill>
                  <a:schemeClr val="bg1"/>
                </a:solidFill>
                <a:latin typeface="Constantia" pitchFamily="18" charset="0"/>
              </a:rPr>
              <a:t>giảm 2,6% so với vụ trước.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Nguyên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nhân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: Do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sự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sụt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mạnh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trong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04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tháng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đầu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của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niên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và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chỉ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bắt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đầu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trở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lại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kể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từ</a:t>
            </a:r>
            <a:endParaRPr lang="en-US" sz="2100" i="1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n-US" sz="2100" i="1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 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tháng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Hai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, ở 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mức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 $2.000/</a:t>
            </a:r>
            <a:r>
              <a:rPr lang="en-US" sz="2100" i="1" dirty="0" err="1" smtClean="0">
                <a:solidFill>
                  <a:schemeClr val="bg1"/>
                </a:solidFill>
                <a:latin typeface="Constantia" pitchFamily="18" charset="0"/>
              </a:rPr>
              <a:t>tấn</a:t>
            </a:r>
            <a:r>
              <a:rPr lang="en-US" sz="2100" i="1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  <a:endParaRPr lang="vi-VN" sz="21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235044"/>
              </p:ext>
            </p:extLst>
          </p:nvPr>
        </p:nvGraphicFramePr>
        <p:xfrm>
          <a:off x="2209800" y="3200400"/>
          <a:ext cx="6435405" cy="2586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897"/>
                <a:gridCol w="2576228"/>
                <a:gridCol w="2443280"/>
              </a:tblGrid>
              <a:tr h="76631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tantia" pitchFamily="18" charset="0"/>
                        </a:rPr>
                        <a:t>FOB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Constantia" pitchFamily="18" charset="0"/>
                        </a:rPr>
                        <a:t>Ho</a:t>
                      </a:r>
                      <a:r>
                        <a:rPr lang="en-US" sz="1400" baseline="0" dirty="0" smtClean="0">
                          <a:latin typeface="Constantia" pitchFamily="18" charset="0"/>
                        </a:rPr>
                        <a:t> Chi Minh</a:t>
                      </a:r>
                    </a:p>
                    <a:p>
                      <a:pPr algn="ctr"/>
                      <a:r>
                        <a:rPr lang="en-US" sz="1400" baseline="0" dirty="0" smtClean="0">
                          <a:latin typeface="Constantia" pitchFamily="18" charset="0"/>
                        </a:rPr>
                        <a:t>(USD/</a:t>
                      </a:r>
                      <a:r>
                        <a:rPr lang="en-US" sz="1400" baseline="0" dirty="0" err="1" smtClean="0">
                          <a:latin typeface="Constantia" pitchFamily="18" charset="0"/>
                        </a:rPr>
                        <a:t>tấn</a:t>
                      </a:r>
                      <a:r>
                        <a:rPr lang="en-US" sz="1400" baseline="0" dirty="0" smtClean="0">
                          <a:latin typeface="Constantia" pitchFamily="18" charset="0"/>
                        </a:rPr>
                        <a:t>)</a:t>
                      </a:r>
                      <a:endParaRPr lang="vi-VN" sz="1400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rgbClr val="FFC000"/>
                          </a:solidFill>
                        </a:rPr>
                        <a:t>Giá</a:t>
                      </a:r>
                      <a:r>
                        <a:rPr lang="vi-VN" baseline="0" dirty="0" smtClean="0">
                          <a:solidFill>
                            <a:srgbClr val="FFC000"/>
                          </a:solidFill>
                        </a:rPr>
                        <a:t> xuất khẩu</a:t>
                      </a:r>
                      <a:endParaRPr lang="vi-VN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vi-VN" dirty="0" smtClean="0">
                          <a:solidFill>
                            <a:srgbClr val="FFC000"/>
                          </a:solidFill>
                        </a:rPr>
                        <a:t>bình</a:t>
                      </a:r>
                      <a:r>
                        <a:rPr lang="vi-VN" baseline="0" dirty="0" smtClean="0">
                          <a:solidFill>
                            <a:srgbClr val="FFC000"/>
                          </a:solidFill>
                        </a:rPr>
                        <a:t> quân</a:t>
                      </a:r>
                      <a:endParaRPr lang="vi-VN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bg1"/>
                          </a:solidFill>
                          <a:latin typeface="Constantia" pitchFamily="18" charset="0"/>
                        </a:rPr>
                        <a:t>Liên</a:t>
                      </a:r>
                      <a:r>
                        <a:rPr lang="vi-VN" baseline="0" dirty="0" smtClean="0">
                          <a:solidFill>
                            <a:schemeClr val="bg1"/>
                          </a:solidFill>
                          <a:latin typeface="Constantia" pitchFamily="18" charset="0"/>
                        </a:rPr>
                        <a:t> kết</a:t>
                      </a:r>
                      <a:endParaRPr lang="vi-VN" dirty="0">
                        <a:solidFill>
                          <a:schemeClr val="bg1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8315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2011/12</a:t>
                      </a:r>
                      <a:endParaRPr lang="vi-VN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$1</a:t>
                      </a:r>
                      <a:r>
                        <a:rPr lang="en-US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.</a:t>
                      </a:r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984</a:t>
                      </a:r>
                      <a:endParaRPr lang="vi-VN" sz="2000" b="1" dirty="0">
                        <a:solidFill>
                          <a:srgbClr val="D89102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D89102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8315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2012/13</a:t>
                      </a:r>
                      <a:endParaRPr lang="vi-VN" sz="1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$1</a:t>
                      </a:r>
                      <a:r>
                        <a:rPr lang="en-US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.</a:t>
                      </a:r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919</a:t>
                      </a:r>
                      <a:endParaRPr lang="vi-VN" sz="2000" b="1" dirty="0">
                        <a:solidFill>
                          <a:srgbClr val="D89102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D89102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8315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2013/14</a:t>
                      </a:r>
                      <a:endParaRPr lang="vi-VN" sz="1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$1</a:t>
                      </a:r>
                      <a:r>
                        <a:rPr lang="en-US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.</a:t>
                      </a:r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868</a:t>
                      </a:r>
                      <a:endParaRPr lang="vi-VN" sz="2000" b="1" dirty="0">
                        <a:solidFill>
                          <a:srgbClr val="D89102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>
                        <a:solidFill>
                          <a:srgbClr val="D89102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60526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Vụ</a:t>
                      </a:r>
                      <a:r>
                        <a:rPr lang="en-US" sz="13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 </a:t>
                      </a:r>
                      <a:r>
                        <a:rPr lang="en-US" sz="13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2013/14 so </a:t>
                      </a:r>
                      <a:r>
                        <a:rPr lang="en-US" sz="13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với</a:t>
                      </a:r>
                      <a:r>
                        <a:rPr lang="en-US" sz="13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 </a:t>
                      </a:r>
                      <a:r>
                        <a:rPr lang="en-US" sz="1300" b="1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Vụ</a:t>
                      </a:r>
                      <a:r>
                        <a:rPr lang="en-US" sz="13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 2012/13</a:t>
                      </a:r>
                      <a:endParaRPr lang="vi-VN" sz="13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-2</a:t>
                      </a:r>
                      <a:r>
                        <a:rPr lang="en-US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sz="2000" b="1" dirty="0" smtClean="0">
                          <a:solidFill>
                            <a:srgbClr val="D89102"/>
                          </a:solidFill>
                          <a:latin typeface="Constantia" pitchFamily="18" charset="0"/>
                        </a:rPr>
                        <a:t>6%</a:t>
                      </a:r>
                      <a:endParaRPr lang="vi-VN" sz="2000" b="1" dirty="0">
                        <a:solidFill>
                          <a:srgbClr val="D89102"/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  <a:hlinkClick r:id="rId5" action="ppaction://hlinkpres?slideindex=1&amp;slidetitle="/>
                        </a:rPr>
                        <a:t>Chi </a:t>
                      </a:r>
                      <a:r>
                        <a:rPr lang="en-US" sz="200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  <a:hlinkClick r:id="rId5" action="ppaction://hlinkpres?slideindex=1&amp;slidetitle="/>
                        </a:rPr>
                        <a:t>t</a:t>
                      </a:r>
                      <a:r>
                        <a:rPr lang="vi-VN" sz="200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  <a:hlinkClick r:id="rId5" action="ppaction://hlinkpres?slideindex=1&amp;slidetitle="/>
                        </a:rPr>
                        <a:t>iết</a:t>
                      </a:r>
                      <a:endParaRPr lang="vi-VN" sz="20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78619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6858000"/>
          </a:xfrm>
          <a:prstGeom prst="rect">
            <a:avLst/>
          </a:prstGeom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1823310" y="374901"/>
            <a:ext cx="2215290" cy="615700"/>
          </a:xfrm>
        </p:spPr>
        <p:txBody>
          <a:bodyPr>
            <a:normAutofit fontScale="90000"/>
          </a:bodyPr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VIỆT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NAM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3396" y="7010400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05000" y="7010400"/>
            <a:ext cx="23663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***Nguồn: Intimex Nhatrang JSC &amp; Vicofa</a:t>
            </a:r>
            <a:endParaRPr lang="vi-VN" sz="1000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62400" y="533400"/>
            <a:ext cx="483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 GIÁ NỘI ĐỊA 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(Robusta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xô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) 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NIÊN VỤ</a:t>
            </a:r>
            <a:r>
              <a:rPr lang="vi-VN" i="1" dirty="0" smtClean="0">
                <a:solidFill>
                  <a:schemeClr val="bg1"/>
                </a:solidFill>
                <a:latin typeface="Constantia" pitchFamily="18" charset="0"/>
              </a:rPr>
              <a:t> 2013-2014</a:t>
            </a:r>
            <a:endParaRPr lang="vi-VN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1394134704"/>
              </p:ext>
            </p:extLst>
          </p:nvPr>
        </p:nvGraphicFramePr>
        <p:xfrm>
          <a:off x="1857375" y="1425575"/>
          <a:ext cx="7018330" cy="337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52600" y="1143000"/>
            <a:ext cx="9268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600" dirty="0" smtClean="0">
                <a:solidFill>
                  <a:schemeClr val="bg1"/>
                </a:solidFill>
                <a:latin typeface="Constantia" pitchFamily="18" charset="0"/>
              </a:rPr>
              <a:t>VND/kg</a:t>
            </a:r>
            <a:endParaRPr lang="vi-VN" sz="16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6000" y="54102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905000" y="5029200"/>
            <a:ext cx="6858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* 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Giá nội địa b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ình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quân R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xô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 niên vụ 2013/14 ở mức 37.550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sz="1500" dirty="0" smtClean="0">
                <a:solidFill>
                  <a:schemeClr val="bg1"/>
                </a:solidFill>
                <a:latin typeface="Constantia" pitchFamily="18" charset="0"/>
              </a:rPr>
              <a:t>VND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/kg 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      </a:t>
            </a:r>
          </a:p>
          <a:p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  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(tương đương 1.780 USD/tấn).</a:t>
            </a:r>
            <a:endParaRPr lang="vi-VN" dirty="0" smtClean="0">
              <a:solidFill>
                <a:srgbClr val="FFC000"/>
              </a:solidFill>
              <a:latin typeface="Constantia" pitchFamily="18" charset="0"/>
            </a:endParaRPr>
          </a:p>
          <a:p>
            <a:pPr marL="285750" indent="-285750"/>
            <a:endParaRPr lang="en-US" sz="9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285750" indent="-285750"/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* 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Giá tháng Ba và tháng Tư tăng đột biến trong niên vụ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dirty="0" smtClean="0">
                <a:solidFill>
                  <a:schemeClr val="bg1"/>
                </a:solidFill>
                <a:latin typeface="Constantia" pitchFamily="18" charset="0"/>
              </a:rPr>
              <a:t>2013/14.</a:t>
            </a:r>
            <a:endParaRPr lang="en-US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285750" indent="-285750"/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 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Nguyên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nhân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: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Giá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thế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giới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mạnh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do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nguồn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cung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 </a:t>
            </a:r>
          </a:p>
          <a:p>
            <a:pPr marL="285750" indent="-285750"/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  (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Braxin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mất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nstantia" pitchFamily="18" charset="0"/>
              </a:rPr>
              <a:t>mùa</a:t>
            </a:r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68268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7024430" cy="684885"/>
          </a:xfrm>
        </p:spPr>
        <p:txBody>
          <a:bodyPr>
            <a:normAutofit/>
          </a:bodyPr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INTIMEX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NHATRANG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JSC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602457595"/>
              </p:ext>
            </p:extLst>
          </p:nvPr>
        </p:nvGraphicFramePr>
        <p:xfrm>
          <a:off x="1905000" y="3276600"/>
          <a:ext cx="6120000" cy="30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709010" y="5958380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i="1" dirty="0" smtClean="0">
                <a:solidFill>
                  <a:schemeClr val="bg1"/>
                </a:solidFill>
                <a:latin typeface="Constantia" pitchFamily="18" charset="0"/>
              </a:rPr>
              <a:t>(000 bao)</a:t>
            </a:r>
            <a:endParaRPr lang="vi-VN" sz="14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56080" y="1901950"/>
            <a:ext cx="721402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vi-VN" sz="2300" dirty="0" smtClean="0">
                <a:solidFill>
                  <a:schemeClr val="bg1"/>
                </a:solidFill>
                <a:latin typeface="Constantia" pitchFamily="18" charset="0"/>
              </a:rPr>
              <a:t>Tăng 426.900 bao </a:t>
            </a:r>
            <a:r>
              <a:rPr lang="vi-VN" sz="2000" i="1" dirty="0" smtClean="0">
                <a:solidFill>
                  <a:schemeClr val="bg1"/>
                </a:solidFill>
                <a:latin typeface="Constantia" pitchFamily="18" charset="0"/>
              </a:rPr>
              <a:t>(tốc độ phát triển bình quân 22%/năm).</a:t>
            </a:r>
          </a:p>
          <a:p>
            <a:pPr marL="342900" indent="-342900">
              <a:buFont typeface="Arial" pitchFamily="34" charset="0"/>
              <a:buChar char="•"/>
            </a:pPr>
            <a:endParaRPr lang="vi-VN" sz="1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vi-VN" sz="2300" dirty="0" smtClean="0">
                <a:solidFill>
                  <a:schemeClr val="bg1"/>
                </a:solidFill>
                <a:latin typeface="Constantia" pitchFamily="18" charset="0"/>
              </a:rPr>
              <a:t>Kim ngạch xuất khẩu cà phê tăng xấp xỉ 64 triệu USD</a:t>
            </a:r>
          </a:p>
          <a:p>
            <a:pPr marL="285750" indent="-285750"/>
            <a:r>
              <a:rPr lang="vi-VN" sz="2000" i="1" dirty="0" smtClean="0">
                <a:solidFill>
                  <a:schemeClr val="bg1"/>
                </a:solidFill>
                <a:latin typeface="Constantia" pitchFamily="18" charset="0"/>
              </a:rPr>
              <a:t>      (tốc độ phát triển bình quân 31%/năm).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17451" y="1358110"/>
            <a:ext cx="6047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 smtClean="0">
                <a:solidFill>
                  <a:schemeClr val="bg1"/>
                </a:solidFill>
                <a:latin typeface="Constantia" pitchFamily="18" charset="0"/>
              </a:rPr>
              <a:t>TỔNG LƯỢNG CÀ PHÊ XUẤT KHẨU TỪ 2010 ĐẾN 2014</a:t>
            </a:r>
            <a:endParaRPr lang="vi-VN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5943600"/>
            <a:ext cx="65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i="1" dirty="0" smtClean="0">
                <a:solidFill>
                  <a:schemeClr val="bg1"/>
                </a:solidFill>
                <a:latin typeface="Constantia" pitchFamily="18" charset="0"/>
              </a:rPr>
              <a:t>(năm)</a:t>
            </a:r>
            <a:endParaRPr lang="vi-VN" sz="1400" i="1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6438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7024430" cy="684885"/>
          </a:xfrm>
        </p:spPr>
        <p:txBody>
          <a:bodyPr>
            <a:normAutofit/>
          </a:bodyPr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INTIMEX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NHATRANG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JSC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28800" y="1219200"/>
            <a:ext cx="7016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 smtClean="0">
                <a:solidFill>
                  <a:schemeClr val="bg1"/>
                </a:solidFill>
                <a:latin typeface="Constantia" pitchFamily="18" charset="0"/>
              </a:rPr>
              <a:t>TỔNG DOANH THU BÌNH QUÂN TỪ năm 2010 ĐẾN năm 2014</a:t>
            </a:r>
            <a:endParaRPr lang="vi-VN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45065984"/>
              </p:ext>
            </p:extLst>
          </p:nvPr>
        </p:nvGraphicFramePr>
        <p:xfrm>
          <a:off x="1937610" y="1527417"/>
          <a:ext cx="591099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3657600" y="3081010"/>
            <a:ext cx="1135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onstantia" pitchFamily="18" charset="0"/>
              </a:rPr>
              <a:t>97.4%</a:t>
            </a:r>
            <a:endParaRPr lang="vi-VN" sz="28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07780" y="4876800"/>
            <a:ext cx="77362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Tốc độ tăng trưởng doanh thu bình quân mỗi năm: 28,5 triệu USD</a:t>
            </a:r>
          </a:p>
          <a:p>
            <a:pPr marL="285750" indent="-285750"/>
            <a:r>
              <a:rPr lang="vi-VN" sz="2200" dirty="0" smtClean="0">
                <a:solidFill>
                  <a:schemeClr val="bg1"/>
                </a:solidFill>
                <a:latin typeface="Constantia" pitchFamily="18" charset="0"/>
              </a:rPr>
              <a:t>    </a:t>
            </a:r>
            <a:r>
              <a:rPr lang="vi-VN" i="1" dirty="0" smtClean="0">
                <a:solidFill>
                  <a:schemeClr val="bg1"/>
                </a:solidFill>
                <a:latin typeface="Constantia" pitchFamily="18" charset="0"/>
              </a:rPr>
              <a:t>(tương ứng tăng 32%/năm)</a:t>
            </a:r>
            <a:endParaRPr lang="vi-VN" sz="2200" i="1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285750" indent="-285750"/>
            <a:endParaRPr lang="vi-VN" sz="7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Cà phê là sản phẩm chủ đạo (chiếm tỷ trọng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chủ</a:t>
            </a:r>
            <a:r>
              <a:rPr lang="en-US" sz="20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nstantia" pitchFamily="18" charset="0"/>
              </a:rPr>
              <a:t>yếu</a:t>
            </a:r>
            <a:endParaRPr lang="vi-VN" sz="20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285750" indent="-285750"/>
            <a:r>
              <a:rPr lang="vi-VN" sz="2000" dirty="0" smtClean="0">
                <a:solidFill>
                  <a:schemeClr val="bg1"/>
                </a:solidFill>
                <a:latin typeface="Constantia" pitchFamily="18" charset="0"/>
              </a:rPr>
              <a:t>     trong tổng doanh thu).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79551" y="1571625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nstantia" pitchFamily="18" charset="0"/>
              </a:rPr>
              <a:t>1.6</a:t>
            </a:r>
            <a:r>
              <a:rPr lang="en-US" sz="2200" b="1" dirty="0" smtClean="0">
                <a:solidFill>
                  <a:schemeClr val="bg1"/>
                </a:solidFill>
                <a:latin typeface="Constantia" pitchFamily="18" charset="0"/>
              </a:rPr>
              <a:t>%</a:t>
            </a:r>
            <a:endParaRPr lang="vi-VN" sz="22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cxnSp>
        <p:nvCxnSpPr>
          <p:cNvPr id="4" name="Elbow Connector 3"/>
          <p:cNvCxnSpPr/>
          <p:nvPr/>
        </p:nvCxnSpPr>
        <p:spPr>
          <a:xfrm rot="5400000" flipH="1" flipV="1">
            <a:off x="3841750" y="1943100"/>
            <a:ext cx="234950" cy="158751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056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48965" y="1596540"/>
            <a:ext cx="8246070" cy="610820"/>
          </a:xfrm>
        </p:spPr>
        <p:txBody>
          <a:bodyPr>
            <a:normAutofit fontScale="90000"/>
          </a:bodyPr>
          <a:lstStyle/>
          <a:p>
            <a:r>
              <a:rPr lang="en-US" u="sng" dirty="0" err="1" smtClean="0"/>
              <a:t>INTIMEX</a:t>
            </a:r>
            <a:r>
              <a:rPr lang="en-US" u="sng" dirty="0" smtClean="0"/>
              <a:t> </a:t>
            </a:r>
            <a:r>
              <a:rPr lang="en-US" u="sng" dirty="0" err="1" smtClean="0"/>
              <a:t>NHATRANG</a:t>
            </a:r>
            <a:r>
              <a:rPr lang="en-US" u="sng" dirty="0" smtClean="0"/>
              <a:t> </a:t>
            </a:r>
            <a:r>
              <a:rPr lang="en-US" u="sng" dirty="0" err="1" smtClean="0"/>
              <a:t>JSC</a:t>
            </a:r>
            <a:endParaRPr lang="en-US" u="sng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48965" y="2133600"/>
            <a:ext cx="8246070" cy="35052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n-US" sz="2200" b="1" dirty="0" smtClean="0"/>
          </a:p>
          <a:p>
            <a:pPr lvl="0"/>
            <a:r>
              <a:rPr lang="en-US" sz="2200" dirty="0" err="1" smtClean="0">
                <a:latin typeface="Constantia" pitchFamily="18" charset="0"/>
              </a:rPr>
              <a:t>Đẩy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mạnh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số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lượng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cà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phê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bền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vững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chứng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nhận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4C-UTZ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tại</a:t>
            </a:r>
            <a:r>
              <a:rPr lang="en-US" sz="2200" dirty="0" smtClean="0">
                <a:latin typeface="Constantia" pitchFamily="18" charset="0"/>
              </a:rPr>
              <a:t> 03 </a:t>
            </a:r>
            <a:r>
              <a:rPr lang="en-US" sz="2200" dirty="0" err="1" smtClean="0">
                <a:latin typeface="Constantia" pitchFamily="18" charset="0"/>
              </a:rPr>
              <a:t>vùng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nguyên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liệu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trọng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điểm</a:t>
            </a:r>
            <a:r>
              <a:rPr lang="en-US" sz="2200" dirty="0" smtClean="0">
                <a:latin typeface="Constantia" pitchFamily="18" charset="0"/>
              </a:rPr>
              <a:t> (</a:t>
            </a:r>
            <a:r>
              <a:rPr lang="en-US" sz="2200" dirty="0" err="1" smtClean="0">
                <a:latin typeface="Constantia" pitchFamily="18" charset="0"/>
              </a:rPr>
              <a:t>Daklak</a:t>
            </a:r>
            <a:r>
              <a:rPr lang="en-US" sz="2200" dirty="0" smtClean="0">
                <a:latin typeface="Constantia" pitchFamily="18" charset="0"/>
              </a:rPr>
              <a:t>, </a:t>
            </a:r>
            <a:r>
              <a:rPr lang="en-US" sz="2200" dirty="0" err="1" smtClean="0">
                <a:latin typeface="Constantia" pitchFamily="18" charset="0"/>
              </a:rPr>
              <a:t>Gia</a:t>
            </a:r>
            <a:r>
              <a:rPr lang="en-US" sz="2200" dirty="0" smtClean="0">
                <a:latin typeface="Constantia" pitchFamily="18" charset="0"/>
              </a:rPr>
              <a:t> Lai, </a:t>
            </a:r>
            <a:r>
              <a:rPr lang="en-US" sz="2200" dirty="0" err="1" smtClean="0">
                <a:latin typeface="Constantia" pitchFamily="18" charset="0"/>
              </a:rPr>
              <a:t>Lâm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Đồng</a:t>
            </a:r>
            <a:r>
              <a:rPr lang="en-US" sz="2200" dirty="0" smtClean="0">
                <a:latin typeface="Constantia" pitchFamily="18" charset="0"/>
              </a:rPr>
              <a:t>). </a:t>
            </a:r>
            <a:r>
              <a:rPr lang="en-US" sz="2200" dirty="0" err="1" smtClean="0">
                <a:latin typeface="Constantia" pitchFamily="18" charset="0"/>
              </a:rPr>
              <a:t>Đến</a:t>
            </a:r>
            <a:r>
              <a:rPr lang="en-US" sz="2200" dirty="0" smtClean="0">
                <a:latin typeface="Constantia" pitchFamily="18" charset="0"/>
              </a:rPr>
              <a:t> nay </a:t>
            </a:r>
            <a:r>
              <a:rPr lang="en-US" sz="2200" dirty="0" err="1" smtClean="0">
                <a:latin typeface="Constantia" pitchFamily="18" charset="0"/>
              </a:rPr>
              <a:t>đã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có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trên</a:t>
            </a:r>
            <a:r>
              <a:rPr lang="en-US" sz="2200" dirty="0" smtClean="0">
                <a:latin typeface="Constantia" pitchFamily="18" charset="0"/>
              </a:rPr>
              <a:t> 2.000 </a:t>
            </a:r>
            <a:r>
              <a:rPr lang="en-US" sz="2200" dirty="0" err="1" smtClean="0">
                <a:latin typeface="Constantia" pitchFamily="18" charset="0"/>
              </a:rPr>
              <a:t>nông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hộ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tham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gia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vào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dự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án</a:t>
            </a:r>
            <a:r>
              <a:rPr lang="en-US" sz="2200" dirty="0" smtClean="0">
                <a:latin typeface="Constantia" pitchFamily="18" charset="0"/>
              </a:rPr>
              <a:t>, </a:t>
            </a:r>
            <a:r>
              <a:rPr lang="en-US" sz="2200" dirty="0" err="1" smtClean="0">
                <a:latin typeface="Constantia" pitchFamily="18" charset="0"/>
              </a:rPr>
              <a:t>diện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tích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vùng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nguyên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liệu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gần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3.400ha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với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sản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lượng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dự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kiến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gần</a:t>
            </a:r>
            <a:r>
              <a:rPr lang="en-US" sz="2200" dirty="0" smtClean="0">
                <a:latin typeface="Constantia" pitchFamily="18" charset="0"/>
              </a:rPr>
              <a:t> 10.000 </a:t>
            </a:r>
            <a:r>
              <a:rPr lang="en-US" sz="2200" dirty="0" err="1" smtClean="0">
                <a:latin typeface="Constantia" pitchFamily="18" charset="0"/>
              </a:rPr>
              <a:t>tấn</a:t>
            </a:r>
            <a:r>
              <a:rPr lang="en-US" sz="2200" dirty="0" smtClean="0">
                <a:latin typeface="Constantia" pitchFamily="18" charset="0"/>
              </a:rPr>
              <a:t>.</a:t>
            </a:r>
            <a:endParaRPr lang="vi-VN" sz="2200" dirty="0" smtClean="0"/>
          </a:p>
          <a:p>
            <a:r>
              <a:rPr lang="en-US" sz="2200" dirty="0" err="1" smtClean="0">
                <a:latin typeface="Constantia" pitchFamily="18" charset="0"/>
              </a:rPr>
              <a:t>Lượng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cà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phê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xuất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khẩu</a:t>
            </a:r>
            <a:r>
              <a:rPr lang="en-US" sz="2200" dirty="0" smtClean="0">
                <a:latin typeface="Constantia" pitchFamily="18" charset="0"/>
              </a:rPr>
              <a:t> chiếm </a:t>
            </a:r>
            <a:r>
              <a:rPr lang="en-US" sz="2200" dirty="0" err="1" smtClean="0">
                <a:latin typeface="Constantia" pitchFamily="18" charset="0"/>
              </a:rPr>
              <a:t>tỷ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trọng</a:t>
            </a:r>
            <a:r>
              <a:rPr lang="en-US" sz="2200" dirty="0" smtClean="0">
                <a:latin typeface="Constantia" pitchFamily="18" charset="0"/>
              </a:rPr>
              <a:t> 3% </a:t>
            </a:r>
            <a:r>
              <a:rPr lang="en-US" sz="2200" dirty="0" err="1" smtClean="0">
                <a:latin typeface="Constantia" pitchFamily="18" charset="0"/>
              </a:rPr>
              <a:t>tổng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lượng</a:t>
            </a:r>
            <a:endParaRPr lang="en-US" sz="2200" dirty="0" smtClean="0">
              <a:latin typeface="Constantia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Constantia" pitchFamily="18" charset="0"/>
              </a:rPr>
              <a:t>     </a:t>
            </a:r>
            <a:r>
              <a:rPr lang="en-US" sz="2200" dirty="0" err="1" smtClean="0">
                <a:latin typeface="Constantia" pitchFamily="18" charset="0"/>
              </a:rPr>
              <a:t>cà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phê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xuất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khẩu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cả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nước</a:t>
            </a:r>
            <a:r>
              <a:rPr lang="en-US" sz="2200" dirty="0" smtClean="0">
                <a:latin typeface="Constantia" pitchFamily="18" charset="0"/>
              </a:rPr>
              <a:t>.</a:t>
            </a:r>
            <a:endParaRPr lang="vi-VN" sz="2200" dirty="0" smtClean="0"/>
          </a:p>
          <a:p>
            <a:r>
              <a:rPr lang="en-US" sz="2200" dirty="0" err="1" smtClean="0">
                <a:latin typeface="Constantia" pitchFamily="18" charset="0"/>
              </a:rPr>
              <a:t>Tổng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doanh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thu</a:t>
            </a:r>
            <a:r>
              <a:rPr lang="en-US" sz="2200" dirty="0" smtClean="0">
                <a:latin typeface="Constantia" pitchFamily="18" charset="0"/>
              </a:rPr>
              <a:t> (</a:t>
            </a:r>
            <a:r>
              <a:rPr lang="en-US" sz="2200" dirty="0" err="1" smtClean="0">
                <a:latin typeface="Constantia" pitchFamily="18" charset="0"/>
              </a:rPr>
              <a:t>kim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ngạch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xuất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khẩu</a:t>
            </a:r>
            <a:r>
              <a:rPr lang="en-US" sz="2200" dirty="0" smtClean="0">
                <a:latin typeface="Constantia" pitchFamily="18" charset="0"/>
              </a:rPr>
              <a:t>) </a:t>
            </a:r>
            <a:r>
              <a:rPr lang="en-US" sz="2200" dirty="0" err="1" smtClean="0">
                <a:latin typeface="Constantia" pitchFamily="18" charset="0"/>
              </a:rPr>
              <a:t>tăng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trưởng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gấp</a:t>
            </a:r>
            <a:r>
              <a:rPr lang="en-US" sz="2200" dirty="0" smtClean="0">
                <a:latin typeface="Constantia" pitchFamily="18" charset="0"/>
              </a:rPr>
              <a:t> 18 </a:t>
            </a:r>
            <a:r>
              <a:rPr lang="en-US" sz="2200" dirty="0" err="1" smtClean="0">
                <a:latin typeface="Constantia" pitchFamily="18" charset="0"/>
              </a:rPr>
              <a:t>lần</a:t>
            </a:r>
            <a:r>
              <a:rPr lang="en-US" sz="2200" dirty="0" smtClean="0">
                <a:latin typeface="Constantia" pitchFamily="18" charset="0"/>
              </a:rPr>
              <a:t> so </a:t>
            </a:r>
            <a:r>
              <a:rPr lang="en-US" sz="2200" dirty="0" err="1" smtClean="0">
                <a:latin typeface="Constantia" pitchFamily="18" charset="0"/>
              </a:rPr>
              <a:t>với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năm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đầu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mới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thành</a:t>
            </a:r>
            <a:r>
              <a:rPr lang="en-US" sz="2200" dirty="0" smtClean="0">
                <a:latin typeface="Constantia" pitchFamily="18" charset="0"/>
              </a:rPr>
              <a:t> </a:t>
            </a:r>
            <a:r>
              <a:rPr lang="en-US" sz="2200" dirty="0" err="1" smtClean="0">
                <a:latin typeface="Constantia" pitchFamily="18" charset="0"/>
              </a:rPr>
              <a:t>lập</a:t>
            </a:r>
            <a:r>
              <a:rPr lang="en-US" sz="2200" dirty="0" smtClean="0">
                <a:latin typeface="Constantia" pitchFamily="18" charset="0"/>
              </a:rPr>
              <a:t>.</a:t>
            </a:r>
            <a:endParaRPr lang="vi-VN" sz="22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gray">
          <a:xfrm>
            <a:off x="0" y="510191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06" rIns="0" bIns="45706" anchor="ctr"/>
          <a:lstStyle/>
          <a:p>
            <a:pPr algn="ctr" defTabSz="914115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rPr>
              <a:t>THANK YOU</a:t>
            </a:r>
            <a:r>
              <a:rPr lang="en-US" sz="5500" b="1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58721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9144000" cy="6857657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533400" y="5029200"/>
            <a:ext cx="8077200" cy="1068935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PHÂN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TÍCH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ĐÁNH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THỊ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TRƯỜNG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CÀ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PHÊ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73396" y="6611779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85800" y="1600200"/>
            <a:ext cx="7016195" cy="684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B66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TỔNG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CÀ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PHÊ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THẾ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GIỚI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MÙA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VỤ</a:t>
            </a:r>
            <a:r>
              <a:rPr lang="en-US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2013/2014</a:t>
            </a:r>
            <a:endParaRPr lang="en-US" sz="2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2286000"/>
            <a:ext cx="7849649" cy="46935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Xuất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nhân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thế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giới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1,7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ở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mức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111,3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endParaRPr lang="en-US" sz="1900" dirty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Brazil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điều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chỉnh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4,3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đạt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mức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35,6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do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nhu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cầu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</a:p>
          <a:p>
            <a:pPr marL="342900" indent="-342900"/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    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tiêu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thụ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mạnh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tại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Mỹ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và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Châu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Âu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  <a:endParaRPr lang="en-US" sz="1900" dirty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Colombia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thêm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2,0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và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đạt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mức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10,84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do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nguồn</a:t>
            </a:r>
            <a:endParaRPr lang="en-US" sz="1900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n-US" sz="1900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  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cung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ứng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xuất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   Indonesia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xuống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còn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5,9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do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mưa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lớn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tại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đảo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Sumatra</a:t>
            </a:r>
          </a:p>
          <a:p>
            <a:r>
              <a:rPr lang="en-US" sz="1900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  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đã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làm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sản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lượng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Việt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Nam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xuất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khoảng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10,7%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lên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mức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23,75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  <a:endParaRPr lang="en-US" sz="1900" dirty="0">
              <a:solidFill>
                <a:schemeClr val="bg1"/>
              </a:solidFill>
              <a:latin typeface="Constantia" pitchFamily="18" charset="0"/>
            </a:endParaRPr>
          </a:p>
          <a:p>
            <a:endParaRPr lang="en-US" sz="1400" b="1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Tồn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kho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thế</a:t>
            </a:r>
            <a:r>
              <a:rPr lang="en-US" sz="19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Constantia" pitchFamily="18" charset="0"/>
              </a:rPr>
              <a:t>giới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600.000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xuống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còn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35,8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Trong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đó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:</a:t>
            </a:r>
            <a:endParaRPr lang="en-US" sz="1900" dirty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Brazil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tồn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kho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9,3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Vietnam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700.000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xuống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còn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3,2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do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xuất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  <a:endParaRPr lang="en-US" sz="1900" dirty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19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/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      </a:t>
            </a:r>
          </a:p>
          <a:p>
            <a:r>
              <a:rPr lang="en-US" dirty="0" smtClean="0">
                <a:solidFill>
                  <a:schemeClr val="bg1"/>
                </a:solidFill>
                <a:latin typeface="Constantia" pitchFamily="18" charset="0"/>
              </a:rPr>
              <a:t>      </a:t>
            </a:r>
            <a:r>
              <a:rPr lang="en-US" sz="1200" i="1" dirty="0" smtClean="0">
                <a:solidFill>
                  <a:schemeClr val="bg1"/>
                </a:solidFill>
                <a:latin typeface="Constantia" pitchFamily="18" charset="0"/>
              </a:rPr>
              <a:t>(</a:t>
            </a:r>
            <a:r>
              <a:rPr lang="en-US" sz="1200" i="1" dirty="0" err="1" smtClean="0">
                <a:solidFill>
                  <a:schemeClr val="bg1"/>
                </a:solidFill>
                <a:latin typeface="Constantia" pitchFamily="18" charset="0"/>
              </a:rPr>
              <a:t>Nguồn</a:t>
            </a:r>
            <a:r>
              <a:rPr lang="en-US" sz="1200" i="1" dirty="0" smtClean="0">
                <a:solidFill>
                  <a:schemeClr val="bg1"/>
                </a:solidFill>
                <a:latin typeface="Constantia" pitchFamily="18" charset="0"/>
              </a:rPr>
              <a:t>: </a:t>
            </a:r>
            <a:r>
              <a:rPr lang="en-US" sz="1200" i="1" dirty="0" err="1" smtClean="0">
                <a:solidFill>
                  <a:schemeClr val="bg1"/>
                </a:solidFill>
                <a:latin typeface="Constantia" pitchFamily="18" charset="0"/>
              </a:rPr>
              <a:t>ICO</a:t>
            </a:r>
            <a:r>
              <a:rPr lang="en-US" sz="1200" i="1" dirty="0" smtClean="0">
                <a:solidFill>
                  <a:schemeClr val="bg1"/>
                </a:solidFill>
                <a:latin typeface="Constantia" pitchFamily="18" charset="0"/>
              </a:rPr>
              <a:t>, USDA)</a:t>
            </a:r>
            <a:endParaRPr lang="vi-VN" i="1" dirty="0">
              <a:solidFill>
                <a:schemeClr val="bg1"/>
              </a:solidFill>
              <a:latin typeface="Constantia" pitchFamily="18" charset="0"/>
            </a:endParaRPr>
          </a:p>
          <a:p>
            <a:endParaRPr lang="vi-VN" sz="2000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754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8390" y="6294477"/>
            <a:ext cx="20746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onstantia" pitchFamily="18" charset="0"/>
              </a:rPr>
              <a:t>A/R: Arabica</a:t>
            </a:r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 chiếm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tỷ</a:t>
            </a:r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trọng</a:t>
            </a:r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chính</a:t>
            </a:r>
            <a:endParaRPr lang="vi-VN" sz="1000" i="1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vi-VN" sz="1000" i="1" dirty="0" smtClean="0">
                <a:solidFill>
                  <a:schemeClr val="bg1"/>
                </a:solidFill>
                <a:latin typeface="Constantia" pitchFamily="18" charset="0"/>
              </a:rPr>
              <a:t>R/A: Robusta</a:t>
            </a:r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 chiếm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tỷ</a:t>
            </a:r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trọng</a:t>
            </a:r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chính</a:t>
            </a:r>
            <a:endParaRPr lang="vi-VN" sz="1000" i="1" dirty="0" smtClean="0">
              <a:solidFill>
                <a:schemeClr val="bg1"/>
              </a:solidFill>
              <a:latin typeface="Constantia" pitchFamily="18" charset="0"/>
            </a:endParaRPr>
          </a:p>
          <a:p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(</a:t>
            </a:r>
            <a:r>
              <a:rPr lang="vi-VN" sz="1000" i="1" dirty="0" smtClean="0">
                <a:solidFill>
                  <a:schemeClr val="bg1"/>
                </a:solidFill>
                <a:latin typeface="Constantia" pitchFamily="18" charset="0"/>
              </a:rPr>
              <a:t>Nguồn: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ICO</a:t>
            </a:r>
            <a:r>
              <a:rPr lang="en-US" sz="1000" i="1" dirty="0" smtClean="0">
                <a:solidFill>
                  <a:schemeClr val="bg1"/>
                </a:solidFill>
                <a:latin typeface="Constantia" pitchFamily="18" charset="0"/>
              </a:rPr>
              <a:t>)</a:t>
            </a:r>
            <a:endParaRPr lang="vi-VN" sz="10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767574"/>
              </p:ext>
            </p:extLst>
          </p:nvPr>
        </p:nvGraphicFramePr>
        <p:xfrm>
          <a:off x="2057400" y="1145146"/>
          <a:ext cx="6324600" cy="357925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tableStyleId>{5C22544A-7EE6-4342-B048-85BDC9FD1C3A}</a:tableStyleId>
              </a:tblPr>
              <a:tblGrid>
                <a:gridCol w="1447800"/>
                <a:gridCol w="1219200"/>
                <a:gridCol w="1219200"/>
                <a:gridCol w="1143000"/>
                <a:gridCol w="1295400"/>
              </a:tblGrid>
              <a:tr h="5334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u="none" kern="1200" baseline="0" dirty="0" err="1" smtClean="0">
                          <a:solidFill>
                            <a:schemeClr val="lt1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Chủng</a:t>
                      </a:r>
                      <a:r>
                        <a:rPr lang="en-US" sz="1800" b="1" u="none" kern="1200" baseline="0" dirty="0" smtClean="0">
                          <a:solidFill>
                            <a:schemeClr val="lt1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chemeClr val="lt1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loại</a:t>
                      </a:r>
                      <a:endParaRPr lang="en-US" sz="1800" b="1" u="none" kern="1200" baseline="0" dirty="0" smtClean="0">
                        <a:solidFill>
                          <a:schemeClr val="lt1"/>
                        </a:solidFill>
                        <a:uFill>
                          <a:solidFill>
                            <a:schemeClr val="bg1"/>
                          </a:solidFill>
                        </a:uFill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Constantia" pitchFamily="18" charset="0"/>
                        </a:rPr>
                        <a:t>Quốc</a:t>
                      </a:r>
                      <a:r>
                        <a:rPr lang="en-US" baseline="0" dirty="0" smtClean="0">
                          <a:latin typeface="Constantia" pitchFamily="18" charset="0"/>
                        </a:rPr>
                        <a:t> gia</a:t>
                      </a:r>
                      <a:endParaRPr lang="vi-VN" dirty="0" smtClean="0">
                        <a:latin typeface="Constantia" pitchFamily="18" charset="0"/>
                      </a:endParaRPr>
                    </a:p>
                    <a:p>
                      <a:pPr algn="ctr"/>
                      <a:endParaRPr lang="vi-VN" dirty="0">
                        <a:latin typeface="Constantia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Constantia" pitchFamily="18" charset="0"/>
                        </a:rPr>
                        <a:t>Mùa</a:t>
                      </a:r>
                      <a:r>
                        <a:rPr lang="en-US" dirty="0" smtClean="0">
                          <a:latin typeface="Constantia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Constantia" pitchFamily="18" charset="0"/>
                        </a:rPr>
                        <a:t>vụ</a:t>
                      </a:r>
                      <a:r>
                        <a:rPr lang="en-US" baseline="0" dirty="0" smtClean="0">
                          <a:latin typeface="Constantia" pitchFamily="18" charset="0"/>
                        </a:rPr>
                        <a:t> </a:t>
                      </a:r>
                      <a:r>
                        <a:rPr lang="vi-VN" dirty="0" smtClean="0">
                          <a:latin typeface="Constantia" pitchFamily="18" charset="0"/>
                        </a:rPr>
                        <a:t>2012/13</a:t>
                      </a:r>
                      <a:endParaRPr lang="vi-VN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Constantia" pitchFamily="18" charset="0"/>
                        </a:rPr>
                        <a:t>Mùa</a:t>
                      </a:r>
                      <a:r>
                        <a:rPr lang="en-US" baseline="0" dirty="0" smtClean="0">
                          <a:latin typeface="Constantia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Constantia" pitchFamily="18" charset="0"/>
                        </a:rPr>
                        <a:t>vụ</a:t>
                      </a:r>
                      <a:endParaRPr lang="en-US" baseline="0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vi-VN" dirty="0" smtClean="0">
                          <a:latin typeface="Constantia" pitchFamily="18" charset="0"/>
                        </a:rPr>
                        <a:t>2013/14</a:t>
                      </a:r>
                      <a:endParaRPr lang="vi-VN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200" b="1" dirty="0" smtClean="0">
                          <a:latin typeface="Constantia" pitchFamily="18" charset="0"/>
                        </a:rPr>
                        <a:t>% tăng</a:t>
                      </a:r>
                      <a:r>
                        <a:rPr lang="vi-VN" sz="1200" b="1" baseline="0" dirty="0" smtClean="0">
                          <a:latin typeface="Constantia" pitchFamily="18" charset="0"/>
                        </a:rPr>
                        <a:t> trưởng </a:t>
                      </a:r>
                      <a:endParaRPr lang="vi-VN" sz="1200" b="1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en-US" sz="1200" b="1" dirty="0" smtClean="0">
                          <a:latin typeface="Constantia" pitchFamily="18" charset="0"/>
                        </a:rPr>
                        <a:t>s</a:t>
                      </a:r>
                      <a:r>
                        <a:rPr lang="vi-VN" sz="1200" b="1" dirty="0" smtClean="0">
                          <a:latin typeface="Constantia" pitchFamily="18" charset="0"/>
                        </a:rPr>
                        <a:t>o với</a:t>
                      </a:r>
                      <a:r>
                        <a:rPr lang="vi-VN" sz="1200" b="1" baseline="0" dirty="0" smtClean="0">
                          <a:latin typeface="Constantia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vi-VN" sz="1200" b="1" baseline="0" dirty="0" smtClean="0">
                          <a:latin typeface="Constantia" pitchFamily="18" charset="0"/>
                        </a:rPr>
                        <a:t>vụ 2012/2013</a:t>
                      </a:r>
                      <a:endParaRPr lang="vi-VN" sz="1200" b="1" dirty="0" smtClean="0"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800" kern="1200" dirty="0" smtClean="0">
                          <a:solidFill>
                            <a:srgbClr val="EF720B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Arabica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88</a:t>
                      </a:r>
                      <a:r>
                        <a:rPr lang="vi-VN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.</a:t>
                      </a:r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684</a:t>
                      </a:r>
                      <a:endParaRPr lang="vi-VN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85</a:t>
                      </a:r>
                      <a:r>
                        <a:rPr lang="vi-VN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.</a:t>
                      </a:r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276</a:t>
                      </a:r>
                      <a:endParaRPr lang="vi-VN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-</a:t>
                      </a:r>
                      <a:r>
                        <a:rPr lang="en-US" sz="1800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3,8</a:t>
                      </a:r>
                      <a:endParaRPr lang="vi-VN" sz="1800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28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Robusta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56</a:t>
                      </a:r>
                      <a:r>
                        <a:rPr lang="vi-VN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.</a:t>
                      </a:r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319</a:t>
                      </a:r>
                      <a:endParaRPr lang="vi-VN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59</a:t>
                      </a:r>
                      <a:r>
                        <a:rPr lang="vi-VN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.</a:t>
                      </a:r>
                      <a:r>
                        <a:rPr lang="en-US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926</a:t>
                      </a:r>
                      <a:endParaRPr lang="vi-VN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EF720B"/>
                          </a:solidFill>
                          <a:latin typeface="Constantia" pitchFamily="18" charset="0"/>
                        </a:rPr>
                        <a:t>6,4</a:t>
                      </a:r>
                      <a:endParaRPr lang="vi-VN" sz="1800" dirty="0">
                        <a:solidFill>
                          <a:srgbClr val="EF720B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6218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A/R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Brazil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50.826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49.152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nstantia" pitchFamily="18" charset="0"/>
                        </a:rPr>
                        <a:t>-3,3</a:t>
                      </a:r>
                      <a:endParaRPr lang="vi-VN" sz="1800" dirty="0">
                        <a:solidFill>
                          <a:srgbClr val="0070C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98364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R/A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Vietnam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22.030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27.500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24,8</a:t>
                      </a:r>
                      <a:endParaRPr lang="vi-VN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26698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R/A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Indonesia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13.048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11.667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 smtClean="0">
                          <a:solidFill>
                            <a:srgbClr val="0070C0"/>
                          </a:solidFill>
                          <a:latin typeface="Constantia" pitchFamily="18" charset="0"/>
                        </a:rPr>
                        <a:t>-10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sz="1800" dirty="0" smtClean="0">
                          <a:solidFill>
                            <a:srgbClr val="0070C0"/>
                          </a:solidFill>
                          <a:latin typeface="Constantia" pitchFamily="18" charset="0"/>
                        </a:rPr>
                        <a:t>6</a:t>
                      </a:r>
                      <a:endParaRPr lang="vi-VN" sz="1800" dirty="0">
                        <a:solidFill>
                          <a:srgbClr val="0070C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41938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Colombia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10.415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11.000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 smtClean="0">
                          <a:solidFill>
                            <a:srgbClr val="0070C0"/>
                          </a:solidFill>
                          <a:latin typeface="Constantia" pitchFamily="18" charset="0"/>
                        </a:rPr>
                        <a:t>5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sz="1800" dirty="0" smtClean="0">
                          <a:solidFill>
                            <a:srgbClr val="0070C0"/>
                          </a:solidFill>
                          <a:latin typeface="Constantia" pitchFamily="18" charset="0"/>
                        </a:rPr>
                        <a:t>6</a:t>
                      </a:r>
                      <a:endParaRPr lang="vi-VN" sz="1800" dirty="0">
                        <a:solidFill>
                          <a:srgbClr val="0070C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8854"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Khác …</a:t>
                      </a:r>
                      <a:endParaRPr lang="vi-VN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48.684</a:t>
                      </a:r>
                      <a:endParaRPr lang="vi-VN" sz="17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45.883</a:t>
                      </a:r>
                      <a:endParaRPr lang="vi-VN" sz="17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rgbClr val="0070C0"/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-5,7</a:t>
                      </a:r>
                      <a:endParaRPr lang="vi-VN" sz="1800" kern="1200" dirty="0">
                        <a:solidFill>
                          <a:srgbClr val="0070C0"/>
                        </a:solidFill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9170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onstantia" pitchFamily="18" charset="0"/>
                        </a:rPr>
                        <a:t>Tổng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  <a:latin typeface="Constantia" pitchFamily="18" charset="0"/>
                        </a:rPr>
                        <a:t> cộng</a:t>
                      </a:r>
                      <a:endParaRPr lang="vi-VN" b="1" dirty="0">
                        <a:solidFill>
                          <a:srgbClr val="00206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rgbClr val="00206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onstantia" pitchFamily="18" charset="0"/>
                        </a:rPr>
                        <a:t>145.003</a:t>
                      </a:r>
                      <a:endParaRPr lang="vi-VN" b="1" dirty="0">
                        <a:solidFill>
                          <a:srgbClr val="00206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onstantia" pitchFamily="18" charset="0"/>
                        </a:rPr>
                        <a:t>145.202</a:t>
                      </a:r>
                      <a:endParaRPr lang="vi-VN" b="1" dirty="0">
                        <a:solidFill>
                          <a:srgbClr val="00206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Constantia" pitchFamily="18" charset="0"/>
                        </a:rPr>
                        <a:t>0,1</a:t>
                      </a:r>
                      <a:endParaRPr lang="vi-VN" sz="1800" b="1" dirty="0">
                        <a:solidFill>
                          <a:srgbClr val="002060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76600" y="762000"/>
            <a:ext cx="453919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700" b="1" dirty="0" smtClean="0">
                <a:solidFill>
                  <a:schemeClr val="bg1"/>
                </a:solidFill>
                <a:latin typeface="Constantia" pitchFamily="18" charset="0"/>
              </a:rPr>
              <a:t>SẢN LƯỢNG CÀ PHÊ THẾ GIỚI (ngàn bao)</a:t>
            </a:r>
            <a:endParaRPr lang="vi-VN" sz="17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1828800" y="85725"/>
            <a:ext cx="3311996" cy="609600"/>
          </a:xfrm>
        </p:spPr>
        <p:txBody>
          <a:bodyPr>
            <a:normAutofit/>
          </a:bodyPr>
          <a:lstStyle/>
          <a:p>
            <a:r>
              <a:rPr lang="en-US" sz="3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THẾ</a:t>
            </a:r>
            <a:r>
              <a:rPr lang="en-US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GIỚI</a:t>
            </a:r>
            <a:endParaRPr lang="en-US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5000" y="4800600"/>
            <a:ext cx="6781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Tổng sản lượng của các nước xuất khẩu cà phê thế giới</a:t>
            </a:r>
          </a:p>
          <a:p>
            <a:r>
              <a:rPr lang="vi-VN" sz="1900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    niên vụ 2013/14 ước đạt 145.2 triệu bao, tăng 200.000 bao</a:t>
            </a:r>
          </a:p>
          <a:p>
            <a:r>
              <a:rPr lang="vi-VN" sz="1900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    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(0,1%)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so với cùng k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ỳ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 vụ trước. Trong đó: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Sản lượng Arabica giảm 3,8% xuống còn 85,3 triệu bao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Sản lượng Robusta tăng 6,4% lên 59,9 triệu bao.</a:t>
            </a:r>
          </a:p>
          <a:p>
            <a:pPr marL="342900" indent="-342900">
              <a:buFont typeface="Arial" pitchFamily="34" charset="0"/>
              <a:buChar char="•"/>
            </a:pPr>
            <a:endParaRPr lang="vi-VN" sz="2000" dirty="0" smtClean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069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31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3311996" cy="684885"/>
          </a:xfrm>
        </p:spPr>
        <p:txBody>
          <a:bodyPr>
            <a:normAutofit/>
          </a:bodyPr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THẾ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GIỚI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83051" y="1066800"/>
            <a:ext cx="7108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 smtClean="0">
                <a:solidFill>
                  <a:schemeClr val="bg1"/>
                </a:solidFill>
                <a:latin typeface="Constantia" pitchFamily="18" charset="0"/>
              </a:rPr>
              <a:t>TỔNG NHU CẦU CÀ PHÊ &amp; NHU CẦU BÌNH QUÂN ĐẦU NGƯỜI</a:t>
            </a:r>
            <a:endParaRPr lang="vi-VN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graphicFrame>
        <p:nvGraphicFramePr>
          <p:cNvPr id="33" name="Chart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197009"/>
              </p:ext>
            </p:extLst>
          </p:nvPr>
        </p:nvGraphicFramePr>
        <p:xfrm>
          <a:off x="1670602" y="1355937"/>
          <a:ext cx="7244798" cy="384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000250" y="5981700"/>
            <a:ext cx="5806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**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Nga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và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Ba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Lan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là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hai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thị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trường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tiêu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thụ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mới</a:t>
            </a:r>
            <a:r>
              <a:rPr lang="en-US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Constantia" pitchFamily="18" charset="0"/>
              </a:rPr>
              <a:t>nổi</a:t>
            </a:r>
            <a:endParaRPr lang="vi-VN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33140" y="6602220"/>
            <a:ext cx="23535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onstantia" pitchFamily="18" charset="0"/>
              </a:rPr>
              <a:t>Nguồn: ICO, Neumann Grouppe, Vicofa</a:t>
            </a:r>
            <a:endParaRPr lang="vi-VN" sz="10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8803568">
            <a:off x="2296441" y="4757552"/>
            <a:ext cx="530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USA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8803568">
            <a:off x="2571410" y="4871851"/>
            <a:ext cx="895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Germany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8803568">
            <a:off x="3387147" y="4786127"/>
            <a:ext cx="6164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Japan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18803568">
            <a:off x="4032234" y="4748027"/>
            <a:ext cx="526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Italy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18803568">
            <a:off x="4416194" y="4833753"/>
            <a:ext cx="7681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Canada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8803568">
            <a:off x="4972908" y="4843275"/>
            <a:ext cx="778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Sweden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18803568">
            <a:off x="5624815" y="4807589"/>
            <a:ext cx="680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Russia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18803568">
            <a:off x="6171894" y="4810932"/>
            <a:ext cx="724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Poland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18803568">
            <a:off x="6801431" y="4772831"/>
            <a:ext cx="632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Brazil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18803568">
            <a:off x="7121648" y="4887466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Indonesia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8803568">
            <a:off x="7780401" y="4852405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dirty="0" smtClean="0">
                <a:solidFill>
                  <a:schemeClr val="bg1"/>
                </a:solidFill>
                <a:latin typeface="Constantia" pitchFamily="18" charset="0"/>
              </a:rPr>
              <a:t>Vietnam</a:t>
            </a:r>
            <a:endParaRPr lang="vi-VN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72441" y="1676400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21.3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49016" y="3019425"/>
            <a:ext cx="489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Constantia" pitchFamily="18" charset="0"/>
              </a:rPr>
              <a:t>10.5</a:t>
            </a:r>
            <a:endParaRPr lang="vi-VN" sz="14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63491" y="1714500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20.8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301766" y="4105275"/>
            <a:ext cx="385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Constantia" pitchFamily="18" charset="0"/>
              </a:rPr>
              <a:t>1.2</a:t>
            </a:r>
            <a:endParaRPr lang="vi-VN" sz="14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159897" y="3568898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Constantia" pitchFamily="18" charset="0"/>
              </a:rPr>
              <a:t>6.3</a:t>
            </a:r>
            <a:endParaRPr lang="vi-VN" sz="14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567716" y="3819525"/>
            <a:ext cx="4347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Constantia" pitchFamily="18" charset="0"/>
              </a:rPr>
              <a:t>4.0</a:t>
            </a:r>
            <a:endParaRPr lang="vi-VN" sz="14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151871" y="5492567"/>
            <a:ext cx="305410" cy="298325"/>
          </a:xfrm>
          <a:prstGeom prst="rect">
            <a:avLst/>
          </a:prstGeom>
          <a:solidFill>
            <a:srgbClr val="D4473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9" name="TextBox 58"/>
          <p:cNvSpPr txBox="1"/>
          <p:nvPr/>
        </p:nvSpPr>
        <p:spPr>
          <a:xfrm>
            <a:off x="3522076" y="5501415"/>
            <a:ext cx="1045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200" i="1" dirty="0" smtClean="0">
                <a:solidFill>
                  <a:srgbClr val="D44738"/>
                </a:solidFill>
                <a:latin typeface="Constantia" pitchFamily="18" charset="0"/>
              </a:rPr>
              <a:t>Nhu cầu 2013</a:t>
            </a:r>
            <a:endParaRPr lang="vi-VN" sz="1200" i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60" name="TextBox 21"/>
          <p:cNvSpPr txBox="1"/>
          <p:nvPr/>
        </p:nvSpPr>
        <p:spPr>
          <a:xfrm>
            <a:off x="4445660" y="5505399"/>
            <a:ext cx="881993" cy="276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vi-VN" sz="1200" i="1" dirty="0" smtClean="0">
                <a:solidFill>
                  <a:srgbClr val="D44738"/>
                </a:solidFill>
                <a:latin typeface="Constantia" pitchFamily="18" charset="0"/>
              </a:rPr>
              <a:t>(triệu bao)</a:t>
            </a:r>
            <a:endParaRPr lang="vi-VN" sz="1200" i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965100" y="5512227"/>
            <a:ext cx="305410" cy="278665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2" name="TextBox 61"/>
          <p:cNvSpPr txBox="1"/>
          <p:nvPr/>
        </p:nvSpPr>
        <p:spPr>
          <a:xfrm>
            <a:off x="6345345" y="5510043"/>
            <a:ext cx="1456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200" i="1" dirty="0" smtClean="0">
                <a:solidFill>
                  <a:schemeClr val="accent3"/>
                </a:solidFill>
                <a:latin typeface="Constantia" pitchFamily="18" charset="0"/>
              </a:rPr>
              <a:t>Nhu cầu đầu người</a:t>
            </a:r>
            <a:endParaRPr lang="vi-VN" sz="1200" i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667882" y="5505416"/>
            <a:ext cx="450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200" i="1" dirty="0" smtClean="0">
                <a:solidFill>
                  <a:schemeClr val="accent3"/>
                </a:solidFill>
                <a:latin typeface="Constantia" pitchFamily="18" charset="0"/>
              </a:rPr>
              <a:t>(kg)</a:t>
            </a:r>
            <a:endParaRPr lang="vi-VN" sz="1200" i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886920" y="3181350"/>
            <a:ext cx="429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8.6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84448" y="3398936"/>
            <a:ext cx="415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7.4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018948" y="3467100"/>
            <a:ext cx="405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5.2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53226" y="4252615"/>
            <a:ext cx="421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0.7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174888" y="4140398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1.6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718196" y="3790949"/>
            <a:ext cx="396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4.1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324600" y="4035623"/>
            <a:ext cx="420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2.6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498988" y="3757315"/>
            <a:ext cx="415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3.9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049302" y="4010919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D44738"/>
                </a:solidFill>
                <a:latin typeface="Constantia" pitchFamily="18" charset="0"/>
              </a:rPr>
              <a:t>2.1</a:t>
            </a:r>
            <a:endParaRPr lang="vi-VN" sz="1400" b="1" dirty="0">
              <a:solidFill>
                <a:srgbClr val="D44738"/>
              </a:solidFill>
              <a:latin typeface="Constantia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269960" y="3669507"/>
            <a:ext cx="385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Constantia" pitchFamily="18" charset="0"/>
              </a:rPr>
              <a:t>5.1</a:t>
            </a:r>
            <a:endParaRPr lang="vi-VN" sz="14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800273" y="3637060"/>
            <a:ext cx="402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Constantia" pitchFamily="18" charset="0"/>
              </a:rPr>
              <a:t>5.3</a:t>
            </a:r>
            <a:endParaRPr lang="vi-VN" sz="1400" b="1" dirty="0">
              <a:solidFill>
                <a:schemeClr val="accent3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51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73396" y="6611779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47440" y="6599277"/>
            <a:ext cx="8386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onstantia" pitchFamily="18" charset="0"/>
              </a:rPr>
              <a:t>Nguồn: </a:t>
            </a:r>
            <a:r>
              <a:rPr lang="en-US" sz="1000" i="1" dirty="0" err="1" smtClean="0">
                <a:solidFill>
                  <a:schemeClr val="bg1"/>
                </a:solidFill>
                <a:latin typeface="Constantia" pitchFamily="18" charset="0"/>
              </a:rPr>
              <a:t>ICO</a:t>
            </a:r>
            <a:endParaRPr lang="vi-VN" sz="10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75612"/>
              </p:ext>
            </p:extLst>
          </p:nvPr>
        </p:nvGraphicFramePr>
        <p:xfrm>
          <a:off x="1981200" y="1295400"/>
          <a:ext cx="6096000" cy="3585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788"/>
                <a:gridCol w="1214012"/>
                <a:gridCol w="1066800"/>
                <a:gridCol w="1066800"/>
                <a:gridCol w="1371600"/>
              </a:tblGrid>
              <a:tr h="5913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 baseline="0" dirty="0" err="1" smtClean="0">
                          <a:solidFill>
                            <a:schemeClr val="lt1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Chủng</a:t>
                      </a:r>
                      <a:r>
                        <a:rPr lang="en-US" sz="1800" b="1" u="none" kern="1200" baseline="0" dirty="0" smtClean="0">
                          <a:solidFill>
                            <a:schemeClr val="lt1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u="none" kern="1200" baseline="0" dirty="0" err="1" smtClean="0">
                          <a:solidFill>
                            <a:schemeClr val="lt1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loại</a:t>
                      </a:r>
                      <a:endParaRPr lang="en-US" sz="1800" b="1" u="none" kern="1200" baseline="0" dirty="0" smtClean="0">
                        <a:solidFill>
                          <a:schemeClr val="lt1"/>
                        </a:solidFill>
                        <a:uFill>
                          <a:solidFill>
                            <a:schemeClr val="bg1"/>
                          </a:solidFill>
                        </a:uFill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Constantia" pitchFamily="18" charset="0"/>
                        </a:rPr>
                        <a:t>Quốc</a:t>
                      </a:r>
                      <a:r>
                        <a:rPr lang="en-US" baseline="0" dirty="0" smtClean="0">
                          <a:latin typeface="Constantia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Constantia" pitchFamily="18" charset="0"/>
                        </a:rPr>
                        <a:t>gia</a:t>
                      </a:r>
                      <a:endParaRPr lang="vi-VN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dirty="0" smtClean="0">
                          <a:latin typeface="Constantia" pitchFamily="18" charset="0"/>
                        </a:rPr>
                        <a:t>Mùa</a:t>
                      </a:r>
                      <a:r>
                        <a:rPr lang="vi-VN" baseline="0" dirty="0" smtClean="0">
                          <a:latin typeface="Constantia" pitchFamily="18" charset="0"/>
                        </a:rPr>
                        <a:t> vụ</a:t>
                      </a:r>
                      <a:endParaRPr lang="vi-VN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vi-VN" dirty="0" smtClean="0">
                          <a:latin typeface="Constantia" pitchFamily="18" charset="0"/>
                        </a:rPr>
                        <a:t>2012/13</a:t>
                      </a:r>
                      <a:endParaRPr lang="vi-VN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dirty="0" smtClean="0">
                          <a:latin typeface="Constantia" pitchFamily="18" charset="0"/>
                        </a:rPr>
                        <a:t>Mùa</a:t>
                      </a:r>
                      <a:r>
                        <a:rPr lang="vi-VN" baseline="0" dirty="0" smtClean="0">
                          <a:latin typeface="Constantia" pitchFamily="18" charset="0"/>
                        </a:rPr>
                        <a:t> vụ</a:t>
                      </a:r>
                      <a:endParaRPr lang="vi-VN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vi-VN" dirty="0" smtClean="0">
                          <a:latin typeface="Constantia" pitchFamily="18" charset="0"/>
                        </a:rPr>
                        <a:t>2013/14</a:t>
                      </a:r>
                      <a:endParaRPr lang="vi-VN" dirty="0"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200" b="1" dirty="0" smtClean="0">
                          <a:latin typeface="Constantia" pitchFamily="18" charset="0"/>
                        </a:rPr>
                        <a:t>% tăng</a:t>
                      </a:r>
                      <a:r>
                        <a:rPr lang="vi-VN" sz="1200" b="1" baseline="0" dirty="0" smtClean="0">
                          <a:latin typeface="Constantia" pitchFamily="18" charset="0"/>
                        </a:rPr>
                        <a:t> trưởng </a:t>
                      </a:r>
                      <a:endParaRPr lang="vi-VN" sz="1200" b="1" dirty="0" smtClean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en-US" sz="1200" b="1" dirty="0" smtClean="0">
                          <a:latin typeface="Constantia" pitchFamily="18" charset="0"/>
                        </a:rPr>
                        <a:t>s</a:t>
                      </a:r>
                      <a:r>
                        <a:rPr lang="vi-VN" sz="1200" b="1" dirty="0" smtClean="0">
                          <a:latin typeface="Constantia" pitchFamily="18" charset="0"/>
                        </a:rPr>
                        <a:t>o với</a:t>
                      </a:r>
                      <a:r>
                        <a:rPr lang="vi-VN" sz="1200" b="1" baseline="0" dirty="0" smtClean="0">
                          <a:latin typeface="Constantia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vi-VN" sz="1200" b="1" baseline="0" dirty="0" smtClean="0">
                          <a:latin typeface="Constantia" pitchFamily="18" charset="0"/>
                        </a:rPr>
                        <a:t>vụ 2012/2013</a:t>
                      </a:r>
                      <a:endParaRPr lang="vi-VN" sz="1200" b="1" dirty="0" smtClean="0"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278285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Arabica</a:t>
                      </a:r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69.105</a:t>
                      </a:r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69.027</a:t>
                      </a:r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-0</a:t>
                      </a:r>
                      <a:r>
                        <a:rPr lang="en-US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1</a:t>
                      </a:r>
                      <a:endParaRPr lang="vi-VN"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7900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Robusta</a:t>
                      </a:r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43.898</a:t>
                      </a:r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42.262</a:t>
                      </a:r>
                      <a:endParaRPr lang="vi-VN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-3</a:t>
                      </a:r>
                      <a:r>
                        <a:rPr lang="en-US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,</a:t>
                      </a:r>
                      <a:r>
                        <a:rPr lang="vi-VN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7</a:t>
                      </a:r>
                      <a:endParaRPr lang="vi-VN"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/>
                </a:tc>
              </a:tr>
              <a:tr h="384965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A/R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Brazil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31.315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35,570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13,6</a:t>
                      </a:r>
                      <a:endParaRPr lang="vi-VN" sz="18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900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R/A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Vietnam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21.450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23.750</a:t>
                      </a:r>
                      <a:endParaRPr lang="vi-VN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tantia" pitchFamily="18" charset="0"/>
                        </a:rPr>
                        <a:t>10,7</a:t>
                      </a:r>
                      <a:endParaRPr lang="vi-VN" sz="1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900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R/A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Indonesia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11</a:t>
                      </a:r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.814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5.889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vi-VN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-50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vi-VN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2</a:t>
                      </a:r>
                      <a:endParaRPr lang="vi-VN" sz="18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900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Colombia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8.842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10.842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vi-VN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22</a:t>
                      </a:r>
                      <a:r>
                        <a:rPr lang="en-US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vi-VN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6</a:t>
                      </a:r>
                      <a:endParaRPr lang="vi-VN" sz="18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08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Khác</a:t>
                      </a:r>
                      <a:r>
                        <a:rPr lang="en-US" sz="17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…</a:t>
                      </a:r>
                      <a:endParaRPr lang="vi-VN" sz="17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39.582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</a:rPr>
                        <a:t>35.239</a:t>
                      </a:r>
                      <a:endParaRPr lang="vi-VN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nstantia" pitchFamily="18" charset="0"/>
                          <a:ea typeface="+mn-ea"/>
                          <a:cs typeface="+mn-cs"/>
                        </a:rPr>
                        <a:t>-11,0</a:t>
                      </a:r>
                      <a:endParaRPr lang="vi-VN" sz="1800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9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 baseline="0" dirty="0" err="1" smtClean="0">
                          <a:solidFill>
                            <a:schemeClr val="tx2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Tổng</a:t>
                      </a:r>
                      <a:r>
                        <a:rPr lang="en-US" sz="1800" b="1" u="none" kern="1200" baseline="0" dirty="0" smtClean="0">
                          <a:solidFill>
                            <a:schemeClr val="tx2"/>
                          </a:solidFill>
                          <a:uFill>
                            <a:solidFill>
                              <a:schemeClr val="bg1"/>
                            </a:solidFill>
                          </a:uFill>
                          <a:latin typeface="Constantia" pitchFamily="18" charset="0"/>
                          <a:ea typeface="+mn-ea"/>
                          <a:cs typeface="+mn-cs"/>
                        </a:rPr>
                        <a:t> cộng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7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Constantia" pitchFamily="18" charset="0"/>
                        </a:rPr>
                        <a:t>113.003</a:t>
                      </a:r>
                      <a:endParaRPr lang="vi-VN" b="1" dirty="0">
                        <a:solidFill>
                          <a:schemeClr val="tx2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/>
                          </a:solidFill>
                          <a:latin typeface="Constantia" pitchFamily="18" charset="0"/>
                        </a:rPr>
                        <a:t>111.290</a:t>
                      </a:r>
                      <a:endParaRPr lang="vi-VN" b="1" dirty="0">
                        <a:solidFill>
                          <a:schemeClr val="tx2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2"/>
                          </a:solidFill>
                          <a:latin typeface="Constantia" pitchFamily="18" charset="0"/>
                        </a:rPr>
                        <a:t>-1,5</a:t>
                      </a:r>
                      <a:endParaRPr lang="vi-VN" sz="1800" b="1" dirty="0">
                        <a:solidFill>
                          <a:schemeClr val="tx2"/>
                        </a:solidFill>
                        <a:latin typeface="Constantia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743200" y="838200"/>
            <a:ext cx="457330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700" b="1" dirty="0" smtClean="0">
                <a:solidFill>
                  <a:schemeClr val="bg1"/>
                </a:solidFill>
                <a:latin typeface="Constantia" pitchFamily="18" charset="0"/>
              </a:rPr>
              <a:t>XUẤT KHẨU CÀ PHÊ THẾ GIỚI (ngàn bao)</a:t>
            </a:r>
            <a:endParaRPr lang="vi-VN" sz="17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1752600" y="0"/>
            <a:ext cx="3311996" cy="684885"/>
          </a:xfrm>
        </p:spPr>
        <p:txBody>
          <a:bodyPr>
            <a:normAutofit/>
          </a:bodyPr>
          <a:lstStyle/>
          <a:p>
            <a:r>
              <a:rPr lang="en-US" sz="3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THẾ</a:t>
            </a:r>
            <a:r>
              <a:rPr lang="en-US" sz="3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GIỚI</a:t>
            </a:r>
            <a:endParaRPr lang="en-US" sz="3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5000" y="5105400"/>
            <a:ext cx="674332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Tổng lượng xuất khẩu cà phê niên vụ 2013/14 của thế giới</a:t>
            </a:r>
          </a:p>
          <a:p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 đạt 111.3 triệu bao, giảm 1.5% so với cùng k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ỳ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 vụ trước.</a:t>
            </a:r>
          </a:p>
          <a:p>
            <a:pPr marL="342900" indent="-342900"/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   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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Lượng Arabica xuất đi 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tương đương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900" dirty="0" err="1" smtClean="0">
                <a:solidFill>
                  <a:schemeClr val="bg1"/>
                </a:solidFill>
                <a:latin typeface="Constantia" pitchFamily="18" charset="0"/>
              </a:rPr>
              <a:t>trước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(69 triệu bao)</a:t>
            </a:r>
          </a:p>
          <a:p>
            <a:pPr marL="342900" indent="-342900"/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   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</a:t>
            </a:r>
            <a:r>
              <a:rPr lang="en-US" sz="1900" dirty="0" smtClean="0">
                <a:solidFill>
                  <a:schemeClr val="bg1"/>
                </a:solidFill>
                <a:latin typeface="Constantia" pitchFamily="18" charset="0"/>
                <a:sym typeface="Wingdings"/>
              </a:rPr>
              <a:t> </a:t>
            </a:r>
            <a:r>
              <a:rPr lang="vi-VN" sz="1900" dirty="0" smtClean="0">
                <a:solidFill>
                  <a:schemeClr val="bg1"/>
                </a:solidFill>
                <a:latin typeface="Constantia" pitchFamily="18" charset="0"/>
              </a:rPr>
              <a:t>Lượng Robusta xuất đi giảm 3,7% còn 42,3 triệu bao.</a:t>
            </a:r>
            <a:endParaRPr lang="vi-VN" sz="1900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974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20" y="2054655"/>
            <a:ext cx="6430321" cy="317041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271986" y="1940683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61.0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5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3311996" cy="684885"/>
          </a:xfrm>
        </p:spPr>
        <p:txBody>
          <a:bodyPr>
            <a:normAutofit/>
          </a:bodyPr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THẾ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GIỚI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15708" y="1081885"/>
            <a:ext cx="6899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 smtClean="0">
                <a:solidFill>
                  <a:schemeClr val="bg1"/>
                </a:solidFill>
                <a:latin typeface="Constantia" pitchFamily="18" charset="0"/>
              </a:rPr>
              <a:t>DỰ BÁO CÁC QUỐC GIA SẢN XUẤT CÀ PHÊ HÀNG </a:t>
            </a:r>
            <a:r>
              <a:rPr lang="en-US" sz="1600" b="1" dirty="0" smtClean="0">
                <a:solidFill>
                  <a:schemeClr val="bg1"/>
                </a:solidFill>
                <a:latin typeface="Constantia" pitchFamily="18" charset="0"/>
              </a:rPr>
              <a:t>Đ</a:t>
            </a:r>
            <a:r>
              <a:rPr lang="vi-VN" sz="1600" b="1" dirty="0" smtClean="0">
                <a:solidFill>
                  <a:schemeClr val="bg1"/>
                </a:solidFill>
                <a:latin typeface="Constantia" pitchFamily="18" charset="0"/>
              </a:rPr>
              <a:t>ẦU </a:t>
            </a:r>
            <a:r>
              <a:rPr lang="en-US" sz="1600" b="1" dirty="0" err="1" smtClean="0">
                <a:solidFill>
                  <a:schemeClr val="bg1"/>
                </a:solidFill>
                <a:latin typeface="Constantia" pitchFamily="18" charset="0"/>
              </a:rPr>
              <a:t>đến</a:t>
            </a:r>
            <a:r>
              <a:rPr lang="en-US" sz="16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16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vi-VN" sz="1600" b="1" dirty="0" smtClean="0">
                <a:solidFill>
                  <a:schemeClr val="bg1"/>
                </a:solidFill>
                <a:latin typeface="Constantia" pitchFamily="18" charset="0"/>
              </a:rPr>
              <a:t>2017/18 </a:t>
            </a:r>
            <a:endParaRPr lang="vi-VN" sz="16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85300" y="3418546"/>
            <a:ext cx="526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30.0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24600" y="4229039"/>
            <a:ext cx="485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13.0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873723" y="4333811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11.0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98675" y="2496977"/>
            <a:ext cx="528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49.0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442131" y="3571099"/>
            <a:ext cx="488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27.5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66941" y="4343649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11.0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26270" y="4334437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 smtClean="0">
                <a:solidFill>
                  <a:schemeClr val="bg1"/>
                </a:solidFill>
                <a:latin typeface="Constantia" pitchFamily="18" charset="0"/>
              </a:rPr>
              <a:t>11.6</a:t>
            </a:r>
            <a:endParaRPr lang="vi-VN" sz="14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937915" y="6611745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000" i="1" dirty="0" smtClean="0">
                <a:solidFill>
                  <a:schemeClr val="bg1"/>
                </a:solidFill>
                <a:latin typeface="Constantia" pitchFamily="18" charset="0"/>
              </a:rPr>
              <a:t>Nguồn: ICO, Vicofa</a:t>
            </a:r>
            <a:endParaRPr lang="vi-VN" sz="10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4119762497"/>
              </p:ext>
            </p:extLst>
          </p:nvPr>
        </p:nvGraphicFramePr>
        <p:xfrm>
          <a:off x="1890499" y="1607863"/>
          <a:ext cx="678469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95450" y="1438275"/>
            <a:ext cx="103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i="1" dirty="0" smtClean="0">
                <a:solidFill>
                  <a:schemeClr val="bg1"/>
                </a:solidFill>
                <a:latin typeface="Constantia" pitchFamily="18" charset="0"/>
              </a:rPr>
              <a:t>(Triệu bao)</a:t>
            </a:r>
            <a:endParaRPr lang="vi-VN" sz="14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14800" y="5867400"/>
            <a:ext cx="381000" cy="304800"/>
          </a:xfrm>
          <a:prstGeom prst="rect">
            <a:avLst/>
          </a:prstGeom>
          <a:solidFill>
            <a:srgbClr val="D447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8" name="Rectangle 57"/>
          <p:cNvSpPr/>
          <p:nvPr/>
        </p:nvSpPr>
        <p:spPr>
          <a:xfrm>
            <a:off x="6429502" y="5867400"/>
            <a:ext cx="381000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4485843" y="5842516"/>
            <a:ext cx="79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600" i="1" dirty="0" smtClean="0">
                <a:solidFill>
                  <a:schemeClr val="bg1"/>
                </a:solidFill>
                <a:latin typeface="Constantia" pitchFamily="18" charset="0"/>
              </a:rPr>
              <a:t>2013/14</a:t>
            </a:r>
            <a:endParaRPr lang="vi-VN" sz="16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800418" y="5842516"/>
            <a:ext cx="801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600" i="1" dirty="0" smtClean="0">
                <a:solidFill>
                  <a:schemeClr val="bg1"/>
                </a:solidFill>
                <a:latin typeface="Constantia" pitchFamily="18" charset="0"/>
              </a:rPr>
              <a:t>2017/18</a:t>
            </a:r>
            <a:endParaRPr lang="vi-VN" sz="1600" i="1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33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/>
          <a:p>
            <a:r>
              <a:rPr lang="en-US" sz="2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VIỆT</a:t>
            </a:r>
            <a:r>
              <a:rPr lang="en-US" sz="2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NAM</a:t>
            </a:r>
            <a:endParaRPr lang="en-US" sz="2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5" name="Content Placeholder 4"/>
          <p:cNvSpPr>
            <a:spLocks noGrp="1"/>
          </p:cNvSpPr>
          <p:nvPr>
            <p:ph idx="1"/>
          </p:nvPr>
        </p:nvSpPr>
        <p:spPr>
          <a:xfrm>
            <a:off x="1823310" y="2092308"/>
            <a:ext cx="6485388" cy="3359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Constantia" pitchFamily="18" charset="0"/>
              </a:rPr>
              <a:t>    </a:t>
            </a:r>
            <a:r>
              <a:rPr lang="en-US" sz="2400" dirty="0" err="1" smtClean="0">
                <a:latin typeface="Constantia" pitchFamily="18" charset="0"/>
              </a:rPr>
              <a:t>Dân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số</a:t>
            </a:r>
            <a:r>
              <a:rPr lang="en-US" sz="2400" dirty="0" smtClean="0">
                <a:latin typeface="Constantia" pitchFamily="18" charset="0"/>
              </a:rPr>
              <a:t>: 90 </a:t>
            </a:r>
            <a:r>
              <a:rPr lang="en-US" sz="2400" dirty="0" err="1" smtClean="0">
                <a:latin typeface="Constantia" pitchFamily="18" charset="0"/>
              </a:rPr>
              <a:t>triệu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người</a:t>
            </a:r>
            <a:endParaRPr lang="en-US" sz="2400" dirty="0" smtClean="0">
              <a:latin typeface="Constantia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nstantia" pitchFamily="18" charset="0"/>
              </a:rPr>
              <a:t>    </a:t>
            </a:r>
            <a:r>
              <a:rPr lang="en-US" sz="2400" dirty="0" err="1" smtClean="0">
                <a:latin typeface="Constantia" pitchFamily="18" charset="0"/>
              </a:rPr>
              <a:t>Khí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hậu</a:t>
            </a:r>
            <a:r>
              <a:rPr lang="en-US" sz="2400" dirty="0" smtClean="0">
                <a:latin typeface="Constantia" pitchFamily="18" charset="0"/>
              </a:rPr>
              <a:t>: </a:t>
            </a:r>
            <a:r>
              <a:rPr lang="en-US" sz="2400" dirty="0" err="1" smtClean="0">
                <a:latin typeface="Constantia" pitchFamily="18" charset="0"/>
              </a:rPr>
              <a:t>nhiệt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đới</a:t>
            </a:r>
            <a:endParaRPr lang="en-US" sz="2400" dirty="0" smtClean="0">
              <a:latin typeface="Constantia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nstantia" pitchFamily="18" charset="0"/>
              </a:rPr>
              <a:t>    </a:t>
            </a:r>
            <a:r>
              <a:rPr lang="en-US" sz="2400" dirty="0" err="1" smtClean="0">
                <a:latin typeface="Constantia" pitchFamily="18" charset="0"/>
              </a:rPr>
              <a:t>Xuất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khẩu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cà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phê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khoảng</a:t>
            </a:r>
            <a:r>
              <a:rPr lang="en-US" sz="2400" dirty="0" smtClean="0">
                <a:latin typeface="Constantia" pitchFamily="18" charset="0"/>
              </a:rPr>
              <a:t>: 24 </a:t>
            </a:r>
            <a:r>
              <a:rPr lang="en-US" sz="2400" dirty="0" err="1" smtClean="0">
                <a:latin typeface="Constantia" pitchFamily="18" charset="0"/>
              </a:rPr>
              <a:t>triệu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bao</a:t>
            </a:r>
            <a:endParaRPr lang="en-US" sz="2400" dirty="0" smtClean="0">
              <a:latin typeface="Constantia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nstantia" pitchFamily="18" charset="0"/>
              </a:rPr>
              <a:t>    85%: </a:t>
            </a:r>
            <a:r>
              <a:rPr lang="en-US" sz="2400" dirty="0" err="1" smtClean="0">
                <a:latin typeface="Constantia" pitchFamily="18" charset="0"/>
              </a:rPr>
              <a:t>tiêu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thụ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cà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phê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ngoài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quán</a:t>
            </a:r>
            <a:r>
              <a:rPr lang="en-US" sz="2400" dirty="0" smtClean="0">
                <a:latin typeface="Constantia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Constantia" pitchFamily="18" charset="0"/>
              </a:rPr>
              <a:t>     15%: </a:t>
            </a:r>
            <a:r>
              <a:rPr lang="en-US" sz="2400" dirty="0" err="1" smtClean="0">
                <a:latin typeface="Constantia" pitchFamily="18" charset="0"/>
              </a:rPr>
              <a:t>tiêu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thụ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cà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phê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tại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nhà</a:t>
            </a:r>
            <a:r>
              <a:rPr lang="en-US" sz="2400" dirty="0" smtClean="0">
                <a:latin typeface="Constantia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Constantia" pitchFamily="18" charset="0"/>
              </a:rPr>
              <a:t>     1.5 kg: </a:t>
            </a:r>
            <a:r>
              <a:rPr lang="en-US" sz="2400" dirty="0" err="1" smtClean="0">
                <a:latin typeface="Constantia" pitchFamily="18" charset="0"/>
              </a:rPr>
              <a:t>Tiêu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thụ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bình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quân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đầu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người</a:t>
            </a:r>
            <a:r>
              <a:rPr lang="en-US" sz="2400" dirty="0" smtClean="0">
                <a:latin typeface="Constantia" pitchFamily="18" charset="0"/>
              </a:rPr>
              <a:t>/</a:t>
            </a:r>
            <a:r>
              <a:rPr lang="en-US" sz="2400" dirty="0" err="1" smtClean="0">
                <a:latin typeface="Constantia" pitchFamily="18" charset="0"/>
              </a:rPr>
              <a:t>năm</a:t>
            </a:r>
            <a:endParaRPr lang="en-US" sz="2400" dirty="0" smtClean="0">
              <a:latin typeface="Constantia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nstantia" pitchFamily="18" charset="0"/>
              </a:rPr>
              <a:t>     Chiếm 10.1% </a:t>
            </a:r>
            <a:r>
              <a:rPr lang="en-US" sz="2400" dirty="0" err="1" smtClean="0">
                <a:latin typeface="Constantia" pitchFamily="18" charset="0"/>
              </a:rPr>
              <a:t>thị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trường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cafein</a:t>
            </a:r>
            <a:r>
              <a:rPr lang="en-US" sz="2400" dirty="0" smtClean="0">
                <a:latin typeface="Constantia" pitchFamily="18" charset="0"/>
              </a:rPr>
              <a:t> </a:t>
            </a:r>
            <a:r>
              <a:rPr lang="en-US" sz="2400" dirty="0" err="1" smtClean="0">
                <a:latin typeface="Constantia" pitchFamily="18" charset="0"/>
              </a:rPr>
              <a:t>châu</a:t>
            </a:r>
            <a:r>
              <a:rPr lang="en-US" sz="2400" dirty="0" smtClean="0">
                <a:latin typeface="Constantia" pitchFamily="18" charset="0"/>
              </a:rPr>
              <a:t> Á.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73396" y="6611778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950" y="99083"/>
            <a:ext cx="3103000" cy="663580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289" y="2205961"/>
            <a:ext cx="308639" cy="30863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48" y="3019019"/>
            <a:ext cx="333781" cy="33378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156" y="2590800"/>
            <a:ext cx="322383" cy="3223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568" y="3457699"/>
            <a:ext cx="340209" cy="34020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157" y="4800600"/>
            <a:ext cx="344400" cy="32701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43" y="3904013"/>
            <a:ext cx="337971" cy="33797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505" y="4343400"/>
            <a:ext cx="331623" cy="331623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044950" y="5872280"/>
            <a:ext cx="305410" cy="15270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Rectangle 35"/>
          <p:cNvSpPr/>
          <p:nvPr/>
        </p:nvSpPr>
        <p:spPr>
          <a:xfrm>
            <a:off x="3044950" y="6106064"/>
            <a:ext cx="305410" cy="152705"/>
          </a:xfrm>
          <a:prstGeom prst="rect">
            <a:avLst/>
          </a:prstGeom>
          <a:solidFill>
            <a:srgbClr val="30904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Rectangle 36"/>
          <p:cNvSpPr/>
          <p:nvPr/>
        </p:nvSpPr>
        <p:spPr>
          <a:xfrm>
            <a:off x="3350360" y="5784117"/>
            <a:ext cx="744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i="1" dirty="0" smtClean="0">
                <a:solidFill>
                  <a:prstClr val="white"/>
                </a:solidFill>
              </a:rPr>
              <a:t>Arabica</a:t>
            </a:r>
            <a:endParaRPr lang="vi-VN" sz="1400" i="1" dirty="0">
              <a:solidFill>
                <a:prstClr val="white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50360" y="6022618"/>
            <a:ext cx="776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i="1" dirty="0" smtClean="0">
                <a:solidFill>
                  <a:prstClr val="white"/>
                </a:solidFill>
              </a:rPr>
              <a:t>Robusta</a:t>
            </a:r>
            <a:endParaRPr lang="vi-VN" sz="1400" i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592145" y="1214625"/>
            <a:ext cx="7016195" cy="684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B66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VIET NAM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73396" y="6613207"/>
            <a:ext cx="1670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www.intimexnhatrang.com</a:t>
            </a:r>
            <a:endParaRPr lang="vi-VN" sz="1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2057400"/>
            <a:ext cx="8509253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Diện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tích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trồng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khoảng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653.000 ha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trong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năm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2014 </a:t>
            </a:r>
          </a:p>
          <a:p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(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2% so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với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năm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2013).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1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Tổng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sản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lượng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tăng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ổn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định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trong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03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năm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gần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đây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do:</a:t>
            </a:r>
          </a:p>
          <a:p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   -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Mở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rộng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diện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tích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trồng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       -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Thời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tiết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thuận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lợi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  -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Kỹ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thuật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canh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tác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tiến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bộ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và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phân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bón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hợp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lý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       -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Sử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dụng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các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giống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mới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cho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sản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lượng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   -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Giá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xuất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khẩu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ổn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định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1400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Theo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VTPA</a:t>
            </a:r>
            <a:r>
              <a:rPr lang="en-US" sz="2200" dirty="0">
                <a:solidFill>
                  <a:schemeClr val="bg1"/>
                </a:solidFill>
                <a:latin typeface="Constantia" pitchFamily="18" charset="0"/>
              </a:rPr>
              <a:t>,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sản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lượng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cà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phê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niên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2013/2014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khoảng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28</a:t>
            </a:r>
          </a:p>
          <a:p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  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,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giảm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gần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6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so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với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niên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vụ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2012/13 (22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triệu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Constantia" pitchFamily="18" charset="0"/>
              </a:rPr>
              <a:t>bao</a:t>
            </a:r>
            <a:r>
              <a:rPr lang="en-US" sz="2200" dirty="0" smtClean="0">
                <a:solidFill>
                  <a:schemeClr val="bg1"/>
                </a:solidFill>
                <a:latin typeface="Constantia" pitchFamily="18" charset="0"/>
              </a:rPr>
              <a:t>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6596390"/>
            <a:ext cx="30299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***</a:t>
            </a:r>
            <a:r>
              <a:rPr lang="en-US" sz="1100" i="1" dirty="0" err="1" smtClean="0">
                <a:solidFill>
                  <a:schemeClr val="bg1"/>
                </a:solidFill>
                <a:latin typeface="Constantia" pitchFamily="18" charset="0"/>
              </a:rPr>
              <a:t>VTPA</a:t>
            </a:r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: </a:t>
            </a:r>
            <a:r>
              <a:rPr lang="en-US" sz="1100" i="1" dirty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100" i="1" dirty="0" err="1" smtClean="0">
                <a:solidFill>
                  <a:schemeClr val="bg1"/>
                </a:solidFill>
                <a:latin typeface="Constantia" pitchFamily="18" charset="0"/>
              </a:rPr>
              <a:t>Cục</a:t>
            </a:r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100" i="1" dirty="0" err="1" smtClean="0">
                <a:solidFill>
                  <a:schemeClr val="bg1"/>
                </a:solidFill>
                <a:latin typeface="Constantia" pitchFamily="18" charset="0"/>
              </a:rPr>
              <a:t>Xúc</a:t>
            </a:r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100" i="1" dirty="0" err="1" smtClean="0">
                <a:solidFill>
                  <a:schemeClr val="bg1"/>
                </a:solidFill>
                <a:latin typeface="Constantia" pitchFamily="18" charset="0"/>
              </a:rPr>
              <a:t>Tiến</a:t>
            </a:r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100" i="1" dirty="0" err="1" smtClean="0">
                <a:solidFill>
                  <a:schemeClr val="bg1"/>
                </a:solidFill>
                <a:latin typeface="Constantia" pitchFamily="18" charset="0"/>
              </a:rPr>
              <a:t>Thương</a:t>
            </a:r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100" i="1" dirty="0" err="1" smtClean="0">
                <a:solidFill>
                  <a:schemeClr val="bg1"/>
                </a:solidFill>
                <a:latin typeface="Constantia" pitchFamily="18" charset="0"/>
              </a:rPr>
              <a:t>Mại</a:t>
            </a:r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n-US" sz="1100" i="1" dirty="0" err="1" smtClean="0">
                <a:solidFill>
                  <a:schemeClr val="bg1"/>
                </a:solidFill>
                <a:latin typeface="Constantia" pitchFamily="18" charset="0"/>
              </a:rPr>
              <a:t>Việt</a:t>
            </a:r>
            <a:r>
              <a:rPr lang="en-US" sz="1100" i="1" dirty="0" smtClean="0">
                <a:solidFill>
                  <a:schemeClr val="bg1"/>
                </a:solidFill>
                <a:latin typeface="Constantia" pitchFamily="18" charset="0"/>
              </a:rPr>
              <a:t> Nam</a:t>
            </a:r>
            <a:endParaRPr lang="vi-VN" sz="1100" i="1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ontortema">
  <a:themeElements>
    <a:clrScheme name="Brugerdefineret 6">
      <a:dk1>
        <a:srgbClr val="FFFCF9"/>
      </a:dk1>
      <a:lt1>
        <a:sysClr val="window" lastClr="FFFFFF"/>
      </a:lt1>
      <a:dk2>
        <a:srgbClr val="D7D8D9"/>
      </a:dk2>
      <a:lt2>
        <a:srgbClr val="FFFFFF"/>
      </a:lt2>
      <a:accent1>
        <a:srgbClr val="E6E6E6"/>
      </a:accent1>
      <a:accent2>
        <a:srgbClr val="F9AF18"/>
      </a:accent2>
      <a:accent3>
        <a:srgbClr val="78C5DD"/>
      </a:accent3>
      <a:accent4>
        <a:srgbClr val="0081BE"/>
      </a:accent4>
      <a:accent5>
        <a:srgbClr val="FAB900"/>
      </a:accent5>
      <a:accent6>
        <a:srgbClr val="E7711C"/>
      </a:accent6>
      <a:hlink>
        <a:srgbClr val="7EB220"/>
      </a:hlink>
      <a:folHlink>
        <a:srgbClr val="7EB22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11264</TotalTime>
  <Words>1561</Words>
  <Application>Microsoft Office PowerPoint</Application>
  <PresentationFormat>On-screen Show (4:3)</PresentationFormat>
  <Paragraphs>380</Paragraphs>
  <Slides>18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1_Kontortema</vt:lpstr>
      <vt:lpstr>PowerPoint Presentation</vt:lpstr>
      <vt:lpstr>PHÂN TÍCH VÀ ĐÁNH GIÁ THỊ TRƯỜNG CÀ PHÊ</vt:lpstr>
      <vt:lpstr>PowerPoint Presentation</vt:lpstr>
      <vt:lpstr>THẾ GIỚI</vt:lpstr>
      <vt:lpstr>THẾ GIỚI</vt:lpstr>
      <vt:lpstr>THẾ GIỚI</vt:lpstr>
      <vt:lpstr>THẾ GIỚI</vt:lpstr>
      <vt:lpstr>VIỆT NAM</vt:lpstr>
      <vt:lpstr>PowerPoint Presentation</vt:lpstr>
      <vt:lpstr>PowerPoint Presentation</vt:lpstr>
      <vt:lpstr>VIỆT NAM</vt:lpstr>
      <vt:lpstr>VIỆT NAM</vt:lpstr>
      <vt:lpstr>VIỆT NAM</vt:lpstr>
      <vt:lpstr>VIỆT NAM</vt:lpstr>
      <vt:lpstr>INTIMEX NHATRANG JSC</vt:lpstr>
      <vt:lpstr>INTIMEX NHATRANG JSC</vt:lpstr>
      <vt:lpstr>INTIMEX NHATRANG JSC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NinhNguyen</cp:lastModifiedBy>
  <cp:revision>773</cp:revision>
  <dcterms:created xsi:type="dcterms:W3CDTF">2013-08-21T19:17:07Z</dcterms:created>
  <dcterms:modified xsi:type="dcterms:W3CDTF">2014-12-24T03:28:47Z</dcterms:modified>
</cp:coreProperties>
</file>